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38"/>
  </p:notesMasterIdLst>
  <p:handoutMasterIdLst>
    <p:handoutMasterId r:id="rId39"/>
  </p:handoutMasterIdLst>
  <p:sldIdLst>
    <p:sldId id="1487" r:id="rId5"/>
    <p:sldId id="1488" r:id="rId6"/>
    <p:sldId id="1580" r:id="rId7"/>
    <p:sldId id="1557" r:id="rId8"/>
    <p:sldId id="1558" r:id="rId9"/>
    <p:sldId id="1559" r:id="rId10"/>
    <p:sldId id="1560" r:id="rId11"/>
    <p:sldId id="1561" r:id="rId12"/>
    <p:sldId id="1562" r:id="rId13"/>
    <p:sldId id="1563" r:id="rId14"/>
    <p:sldId id="1565" r:id="rId15"/>
    <p:sldId id="1569" r:id="rId16"/>
    <p:sldId id="1581" r:id="rId17"/>
    <p:sldId id="1570" r:id="rId18"/>
    <p:sldId id="1571" r:id="rId19"/>
    <p:sldId id="1572" r:id="rId20"/>
    <p:sldId id="1574" r:id="rId21"/>
    <p:sldId id="1578" r:id="rId22"/>
    <p:sldId id="1591" r:id="rId23"/>
    <p:sldId id="1592" r:id="rId24"/>
    <p:sldId id="1593" r:id="rId25"/>
    <p:sldId id="1594" r:id="rId26"/>
    <p:sldId id="1597" r:id="rId27"/>
    <p:sldId id="1596" r:id="rId28"/>
    <p:sldId id="1582" r:id="rId29"/>
    <p:sldId id="1583" r:id="rId30"/>
    <p:sldId id="1584" r:id="rId31"/>
    <p:sldId id="1585" r:id="rId32"/>
    <p:sldId id="1586" r:id="rId33"/>
    <p:sldId id="1587" r:id="rId34"/>
    <p:sldId id="1588" r:id="rId35"/>
    <p:sldId id="1590" r:id="rId36"/>
    <p:sldId id="1589" r:id="rId3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80"/>
            <p14:sldId id="1557"/>
            <p14:sldId id="1558"/>
            <p14:sldId id="1559"/>
            <p14:sldId id="1560"/>
            <p14:sldId id="1561"/>
            <p14:sldId id="1562"/>
            <p14:sldId id="1563"/>
            <p14:sldId id="1565"/>
            <p14:sldId id="1569"/>
            <p14:sldId id="1581"/>
            <p14:sldId id="1570"/>
            <p14:sldId id="1571"/>
            <p14:sldId id="1572"/>
            <p14:sldId id="1574"/>
            <p14:sldId id="1578"/>
            <p14:sldId id="1591"/>
            <p14:sldId id="1592"/>
            <p14:sldId id="1593"/>
            <p14:sldId id="1594"/>
            <p14:sldId id="1597"/>
            <p14:sldId id="1596"/>
            <p14:sldId id="1582"/>
            <p14:sldId id="1583"/>
            <p14:sldId id="1584"/>
            <p14:sldId id="1585"/>
            <p14:sldId id="1586"/>
            <p14:sldId id="1587"/>
            <p14:sldId id="1588"/>
            <p14:sldId id="1590"/>
            <p14:sldId id="15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18" autoAdjust="0"/>
  </p:normalViewPr>
  <p:slideViewPr>
    <p:cSldViewPr>
      <p:cViewPr varScale="1">
        <p:scale>
          <a:sx n="85" d="100"/>
          <a:sy n="85" d="100"/>
        </p:scale>
        <p:origin x="30" y="39"/>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isaacs/node-semver"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npmjs.com/misc/semv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48795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0" i="1" kern="1200" dirty="0">
                <a:solidFill>
                  <a:schemeClr val="tx1"/>
                </a:solidFill>
                <a:effectLst/>
                <a:latin typeface="Segoe UI Light" pitchFamily="34" charset="0"/>
                <a:ea typeface="+mn-ea"/>
                <a:cs typeface="+mn-cs"/>
              </a:rPr>
              <a:t>most</a:t>
            </a:r>
            <a:r>
              <a:rPr lang="en-US" sz="900" b="0" i="0" kern="1200" dirty="0">
                <a:solidFill>
                  <a:schemeClr val="tx1"/>
                </a:solidFill>
                <a:effectLst/>
                <a:latin typeface="Segoe UI Light" pitchFamily="34" charset="0"/>
                <a:ea typeface="+mn-ea"/>
                <a:cs typeface="+mn-cs"/>
              </a:rPr>
              <a:t> important things in your </a:t>
            </a:r>
            <a:r>
              <a:rPr lang="en-US" sz="900" b="0" i="0" kern="1200" dirty="0" err="1">
                <a:solidFill>
                  <a:schemeClr val="tx1"/>
                </a:solidFill>
                <a:effectLst/>
                <a:latin typeface="Segoe UI Light" pitchFamily="34" charset="0"/>
                <a:ea typeface="+mn-ea"/>
                <a:cs typeface="+mn-cs"/>
              </a:rPr>
              <a:t>package.json</a:t>
            </a:r>
            <a:r>
              <a:rPr lang="en-US" sz="900" b="0" i="0" kern="1200" dirty="0">
                <a:solidFill>
                  <a:schemeClr val="tx1"/>
                </a:solidFill>
                <a:effectLst/>
                <a:latin typeface="Segoe UI Light" pitchFamily="34" charset="0"/>
                <a:ea typeface="+mn-ea"/>
                <a:cs typeface="+mn-cs"/>
              </a:rPr>
              <a:t> are the name and version fields. Those are actually required, and your package won't install without them. The name and version together form an identifier that is assumed to be completely unique. Changes to the package should come along with changes to the version.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Version must be </a:t>
            </a:r>
            <a:r>
              <a:rPr lang="en-US" sz="900" b="0" i="0" kern="1200" dirty="0" err="1">
                <a:solidFill>
                  <a:schemeClr val="tx1"/>
                </a:solidFill>
                <a:effectLst/>
                <a:latin typeface="Segoe UI Light" pitchFamily="34" charset="0"/>
                <a:ea typeface="+mn-ea"/>
                <a:cs typeface="+mn-cs"/>
              </a:rPr>
              <a:t>parseable</a:t>
            </a:r>
            <a:r>
              <a:rPr lang="en-US" sz="900" b="0" i="0" kern="1200" dirty="0">
                <a:solidFill>
                  <a:schemeClr val="tx1"/>
                </a:solidFill>
                <a:effectLst/>
                <a:latin typeface="Segoe UI Light" pitchFamily="34" charset="0"/>
                <a:ea typeface="+mn-ea"/>
                <a:cs typeface="+mn-cs"/>
              </a:rPr>
              <a:t> by </a:t>
            </a:r>
            <a:r>
              <a:rPr lang="en-US" sz="900" b="0" i="0" kern="1200" dirty="0">
                <a:solidFill>
                  <a:schemeClr val="tx1"/>
                </a:solidFill>
                <a:effectLst/>
                <a:latin typeface="Segoe UI Light" pitchFamily="34" charset="0"/>
                <a:ea typeface="+mn-ea"/>
                <a:cs typeface="+mn-cs"/>
                <a:hlinkClick r:id="rId3"/>
              </a:rPr>
              <a:t>node-</a:t>
            </a:r>
            <a:r>
              <a:rPr lang="en-US" sz="900" b="0" i="0" kern="1200" dirty="0" err="1">
                <a:solidFill>
                  <a:schemeClr val="tx1"/>
                </a:solidFill>
                <a:effectLst/>
                <a:latin typeface="Segoe UI Light" pitchFamily="34" charset="0"/>
                <a:ea typeface="+mn-ea"/>
                <a:cs typeface="+mn-cs"/>
                <a:hlinkClick r:id="rId3"/>
              </a:rPr>
              <a:t>semver</a:t>
            </a:r>
            <a:r>
              <a:rPr lang="en-US" sz="900" b="0" i="0" kern="1200" dirty="0">
                <a:solidFill>
                  <a:schemeClr val="tx1"/>
                </a:solidFill>
                <a:effectLst/>
                <a:latin typeface="Segoe UI Light" pitchFamily="34" charset="0"/>
                <a:ea typeface="+mn-ea"/>
                <a:cs typeface="+mn-cs"/>
              </a:rPr>
              <a:t>, which is bundled with </a:t>
            </a:r>
            <a:r>
              <a:rPr lang="en-US" sz="900" b="0" i="0" kern="1200" dirty="0" err="1">
                <a:solidFill>
                  <a:schemeClr val="tx1"/>
                </a:solidFill>
                <a:effectLst/>
                <a:latin typeface="Segoe UI Light" pitchFamily="34" charset="0"/>
                <a:ea typeface="+mn-ea"/>
                <a:cs typeface="+mn-cs"/>
              </a:rPr>
              <a:t>npm</a:t>
            </a:r>
            <a:r>
              <a:rPr lang="en-US" sz="900" b="0" i="0" kern="1200" dirty="0">
                <a:solidFill>
                  <a:schemeClr val="tx1"/>
                </a:solidFill>
                <a:effectLst/>
                <a:latin typeface="Segoe UI Light" pitchFamily="34" charset="0"/>
                <a:ea typeface="+mn-ea"/>
                <a:cs typeface="+mn-cs"/>
              </a:rPr>
              <a:t> as a dependency. (</a:t>
            </a:r>
            <a:r>
              <a:rPr lang="en-US" sz="900" b="0" i="0" kern="1200" dirty="0" err="1">
                <a:solidFill>
                  <a:schemeClr val="tx1"/>
                </a:solidFill>
                <a:effectLst/>
                <a:latin typeface="Segoe UI Light" pitchFamily="34" charset="0"/>
                <a:ea typeface="+mn-ea"/>
                <a:cs typeface="+mn-cs"/>
              </a:rPr>
              <a:t>npm</a:t>
            </a:r>
            <a:r>
              <a:rPr lang="en-US" sz="900" b="0" i="0" kern="1200" dirty="0">
                <a:solidFill>
                  <a:schemeClr val="tx1"/>
                </a:solidFill>
                <a:effectLst/>
                <a:latin typeface="Segoe UI Light" pitchFamily="34" charset="0"/>
                <a:ea typeface="+mn-ea"/>
                <a:cs typeface="+mn-cs"/>
              </a:rPr>
              <a:t> install </a:t>
            </a:r>
            <a:r>
              <a:rPr lang="en-US" sz="900" b="0" i="0" kern="1200" dirty="0" err="1">
                <a:solidFill>
                  <a:schemeClr val="tx1"/>
                </a:solidFill>
                <a:effectLst/>
                <a:latin typeface="Segoe UI Light" pitchFamily="34" charset="0"/>
                <a:ea typeface="+mn-ea"/>
                <a:cs typeface="+mn-cs"/>
              </a:rPr>
              <a:t>semver</a:t>
            </a:r>
            <a:r>
              <a:rPr lang="en-US" sz="900" b="0" i="0" kern="1200" dirty="0">
                <a:solidFill>
                  <a:schemeClr val="tx1"/>
                </a:solidFill>
                <a:effectLst/>
                <a:latin typeface="Segoe UI Light" pitchFamily="34" charset="0"/>
                <a:ea typeface="+mn-ea"/>
                <a:cs typeface="+mn-cs"/>
              </a:rPr>
              <a:t> to use it yourself.)</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More on version numbers and ranges at </a:t>
            </a:r>
            <a:r>
              <a:rPr lang="en-US" sz="900" b="0" i="0" kern="1200" dirty="0" err="1">
                <a:solidFill>
                  <a:schemeClr val="tx1"/>
                </a:solidFill>
                <a:effectLst/>
                <a:latin typeface="Segoe UI Light" pitchFamily="34" charset="0"/>
                <a:ea typeface="+mn-ea"/>
                <a:cs typeface="+mn-cs"/>
                <a:hlinkClick r:id="rId4"/>
              </a:rPr>
              <a:t>semver</a:t>
            </a:r>
            <a:r>
              <a:rPr lang="en-US" sz="900" b="0" i="0" kern="1200" dirty="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31922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0369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2: Deploy the web part resources to a SharePoint CDN</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30586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6843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85804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3: Deploy the web part resources to an Azure Storage CDN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8294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Open the </a:t>
            </a:r>
            <a:r>
              <a:rPr lang="en-US" sz="900" b="1" i="0" kern="1200" dirty="0">
                <a:solidFill>
                  <a:schemeClr val="tx1"/>
                </a:solidFill>
                <a:effectLst/>
                <a:latin typeface="Segoe UI Light" pitchFamily="34" charset="0"/>
                <a:ea typeface="+mn-ea"/>
                <a:cs typeface="+mn-cs"/>
              </a:rPr>
              <a:t>SharePoint Online Management Shell</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https://www.microsoft.com/en-us/download/details.aspx?id=35588&amp;e6b34bbe-475b-1abd-2c51-b5034bcdd6d2=True&amp;fa43d42b-25b5-4a42-fe9b-1634f450f5ee=True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Connect to your Office 365 Developer Tenant within PowerShell session by executing the following commands:</a:t>
            </a:r>
          </a:p>
          <a:p>
            <a:r>
              <a:rPr lang="en-US" sz="900" b="0" i="0" kern="1200" dirty="0">
                <a:solidFill>
                  <a:schemeClr val="tx1"/>
                </a:solidFill>
                <a:effectLst/>
                <a:latin typeface="Segoe UI Light" pitchFamily="34" charset="0"/>
                <a:ea typeface="+mn-ea"/>
                <a:cs typeface="+mn-cs"/>
              </a:rPr>
              <a:t>$creds = Get-Credential </a:t>
            </a:r>
          </a:p>
          <a:p>
            <a:r>
              <a:rPr lang="en-US" sz="900" b="0" i="0" kern="1200" dirty="0">
                <a:solidFill>
                  <a:schemeClr val="tx1"/>
                </a:solidFill>
                <a:effectLst/>
                <a:latin typeface="Segoe UI Light" pitchFamily="34" charset="0"/>
                <a:ea typeface="+mn-ea"/>
                <a:cs typeface="+mn-cs"/>
              </a:rPr>
              <a:t>Connect-</a:t>
            </a:r>
            <a:r>
              <a:rPr lang="en-US" sz="900" b="0" i="0" kern="1200" dirty="0" err="1">
                <a:solidFill>
                  <a:schemeClr val="tx1"/>
                </a:solidFill>
                <a:effectLst/>
                <a:latin typeface="Segoe UI Light" pitchFamily="34" charset="0"/>
                <a:ea typeface="+mn-ea"/>
                <a:cs typeface="+mn-cs"/>
              </a:rPr>
              <a:t>SPOService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Url</a:t>
            </a:r>
            <a:r>
              <a:rPr lang="en-US" sz="900" b="0" i="0" kern="1200" dirty="0">
                <a:solidFill>
                  <a:schemeClr val="tx1"/>
                </a:solidFill>
                <a:effectLst/>
                <a:latin typeface="Segoe UI Light" pitchFamily="34" charset="0"/>
                <a:ea typeface="+mn-ea"/>
                <a:cs typeface="+mn-cs"/>
              </a:rPr>
              <a:t> https://&lt;TENANCY&gt;-admin.sharepoint.com/ -Credential $creds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Enable the Public CDN in the tenant by executing the following command:</a:t>
            </a:r>
          </a:p>
          <a:p>
            <a:r>
              <a:rPr lang="en-US" sz="900" b="0" i="0" kern="1200" dirty="0">
                <a:solidFill>
                  <a:schemeClr val="tx1"/>
                </a:solidFill>
                <a:effectLst/>
                <a:latin typeface="Segoe UI Light" pitchFamily="34" charset="0"/>
                <a:ea typeface="+mn-ea"/>
                <a:cs typeface="+mn-cs"/>
              </a:rPr>
              <a:t>Set-</a:t>
            </a:r>
            <a:r>
              <a:rPr lang="en-US" sz="900" b="0" i="0" kern="1200" dirty="0" err="1">
                <a:solidFill>
                  <a:schemeClr val="tx1"/>
                </a:solidFill>
                <a:effectLst/>
                <a:latin typeface="Segoe UI Light" pitchFamily="34" charset="0"/>
                <a:ea typeface="+mn-ea"/>
                <a:cs typeface="+mn-cs"/>
              </a:rPr>
              <a:t>SPOTenant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PublicCdnEnabled</a:t>
            </a:r>
            <a:r>
              <a:rPr lang="en-US" sz="900" b="0" i="0" kern="1200" dirty="0">
                <a:solidFill>
                  <a:schemeClr val="tx1"/>
                </a:solidFill>
                <a:effectLst/>
                <a:latin typeface="Segoe UI Light" pitchFamily="34" charset="0"/>
                <a:ea typeface="+mn-ea"/>
                <a:cs typeface="+mn-cs"/>
              </a:rPr>
              <a:t> $true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Configure the allowed file extensions by executing the following command:</a:t>
            </a:r>
          </a:p>
          <a:p>
            <a:r>
              <a:rPr lang="en-US" sz="900" b="0" i="0" kern="1200" dirty="0">
                <a:solidFill>
                  <a:schemeClr val="tx1"/>
                </a:solidFill>
                <a:effectLst/>
                <a:latin typeface="Segoe UI Light" pitchFamily="34" charset="0"/>
                <a:ea typeface="+mn-ea"/>
                <a:cs typeface="+mn-cs"/>
              </a:rPr>
              <a:t>Set-</a:t>
            </a:r>
            <a:r>
              <a:rPr lang="en-US" sz="900" b="0" i="0" kern="1200" dirty="0" err="1">
                <a:solidFill>
                  <a:schemeClr val="tx1"/>
                </a:solidFill>
                <a:effectLst/>
                <a:latin typeface="Segoe UI Light" pitchFamily="34" charset="0"/>
                <a:ea typeface="+mn-ea"/>
                <a:cs typeface="+mn-cs"/>
              </a:rPr>
              <a:t>SPOTenant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PublicCdnAllowedFileTypes</a:t>
            </a:r>
            <a:r>
              <a:rPr lang="en-US" sz="900" b="0" i="0" kern="1200" dirty="0">
                <a:solidFill>
                  <a:schemeClr val="tx1"/>
                </a:solidFill>
                <a:effectLst/>
                <a:latin typeface="Segoe UI Light" pitchFamily="34" charset="0"/>
                <a:ea typeface="+mn-ea"/>
                <a:cs typeface="+mn-cs"/>
              </a:rPr>
              <a:t> "CSS,EOT,GIF,ICO,JPEG,JPG,JS,MAP,PNG,SVG,TTF,WOFF,TXT“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Add the CDN Origin by executing the following command:</a:t>
            </a:r>
          </a:p>
          <a:p>
            <a:r>
              <a:rPr lang="en-US" sz="900" b="0" i="0" kern="1200" dirty="0">
                <a:solidFill>
                  <a:schemeClr val="tx1"/>
                </a:solidFill>
                <a:effectLst/>
                <a:latin typeface="Segoe UI Light" pitchFamily="34" charset="0"/>
                <a:ea typeface="+mn-ea"/>
                <a:cs typeface="+mn-cs"/>
              </a:rPr>
              <a:t>New-</a:t>
            </a:r>
            <a:r>
              <a:rPr lang="en-US" sz="900" b="0" i="0" kern="1200" dirty="0" err="1">
                <a:solidFill>
                  <a:schemeClr val="tx1"/>
                </a:solidFill>
                <a:effectLst/>
                <a:latin typeface="Segoe UI Light" pitchFamily="34" charset="0"/>
                <a:ea typeface="+mn-ea"/>
                <a:cs typeface="+mn-cs"/>
              </a:rPr>
              <a:t>SPOPublicCdnOrigin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Url</a:t>
            </a:r>
            <a:r>
              <a:rPr lang="en-US" sz="900" b="0" i="0" kern="1200" dirty="0">
                <a:solidFill>
                  <a:schemeClr val="tx1"/>
                </a:solidFill>
                <a:effectLst/>
                <a:latin typeface="Segoe UI Light" pitchFamily="34" charset="0"/>
                <a:ea typeface="+mn-ea"/>
                <a:cs typeface="+mn-cs"/>
              </a:rPr>
              <a:t> "https://&lt;TENANCY&gt;.sharepoint.com/sites/dev/</a:t>
            </a:r>
            <a:r>
              <a:rPr lang="en-US" sz="900" b="0" i="0" kern="1200" dirty="0" err="1">
                <a:solidFill>
                  <a:schemeClr val="tx1"/>
                </a:solidFill>
                <a:effectLst/>
                <a:latin typeface="Segoe UI Light" pitchFamily="34" charset="0"/>
                <a:ea typeface="+mn-ea"/>
                <a:cs typeface="+mn-cs"/>
              </a:rPr>
              <a:t>siteassets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cdn</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Get the CDN Origin Id by executing the following command:</a:t>
            </a:r>
          </a:p>
          <a:p>
            <a:r>
              <a:rPr lang="en-US" sz="900" b="0" i="0" kern="1200" dirty="0">
                <a:solidFill>
                  <a:schemeClr val="tx1"/>
                </a:solidFill>
                <a:effectLst/>
                <a:latin typeface="Segoe UI Light" pitchFamily="34" charset="0"/>
                <a:ea typeface="+mn-ea"/>
                <a:cs typeface="+mn-cs"/>
              </a:rPr>
              <a:t>Get-</a:t>
            </a:r>
            <a:r>
              <a:rPr lang="en-US" sz="900" b="0" i="0" kern="1200" dirty="0" err="1">
                <a:solidFill>
                  <a:schemeClr val="tx1"/>
                </a:solidFill>
                <a:effectLst/>
                <a:latin typeface="Segoe UI Light" pitchFamily="34" charset="0"/>
                <a:ea typeface="+mn-ea"/>
                <a:cs typeface="+mn-cs"/>
              </a:rPr>
              <a:t>SPOPublicCdnOrigins</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92726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CDN base path should be: </a:t>
            </a:r>
            <a:r>
              <a:rPr lang="en-US" sz="900" b="0" i="0" u="none" strike="noStrike" kern="1200" dirty="0">
                <a:solidFill>
                  <a:schemeClr val="tx1"/>
                </a:solidFill>
                <a:effectLst/>
                <a:latin typeface="Segoe UI Light" pitchFamily="34" charset="0"/>
                <a:ea typeface="+mn-ea"/>
                <a:cs typeface="+mn-cs"/>
              </a:rPr>
              <a:t>https://publiccdn.sharepointonline.com/&lt;TENANCY&gt;.sharepoint.com/&lt;your-CDN-origin-Id&gt;</a:t>
            </a:r>
            <a:r>
              <a:rPr lang="en-US" sz="900" b="0" i="0" kern="1200" dirty="0">
                <a:solidFill>
                  <a:schemeClr val="tx1"/>
                </a:solidFill>
                <a:effectLst/>
                <a:latin typeface="Segoe UI Light" pitchFamily="34" charset="0"/>
                <a:ea typeface="+mn-ea"/>
                <a:cs typeface="+mn-cs"/>
              </a:rPr>
              <a:t>. Replace the </a:t>
            </a:r>
            <a:r>
              <a:rPr lang="en-US" sz="900" b="1" i="0" kern="1200" dirty="0">
                <a:solidFill>
                  <a:schemeClr val="tx1"/>
                </a:solidFill>
                <a:effectLst/>
                <a:latin typeface="Segoe UI Light" pitchFamily="34" charset="0"/>
                <a:ea typeface="+mn-ea"/>
                <a:cs typeface="+mn-cs"/>
              </a:rPr>
              <a:t>&lt;TENANCY&gt;</a:t>
            </a:r>
            <a:r>
              <a:rPr lang="en-US" sz="900" b="0" i="0" kern="1200" dirty="0">
                <a:solidFill>
                  <a:schemeClr val="tx1"/>
                </a:solidFill>
                <a:effectLst/>
                <a:latin typeface="Segoe UI Light" pitchFamily="34" charset="0"/>
                <a:ea typeface="+mn-ea"/>
                <a:cs typeface="+mn-cs"/>
              </a:rPr>
              <a:t> placeholder with the name of your Office 365 tenant, and the </a:t>
            </a:r>
            <a:r>
              <a:rPr lang="en-US" sz="900" b="1" i="0" kern="1200" dirty="0">
                <a:solidFill>
                  <a:schemeClr val="tx1"/>
                </a:solidFill>
                <a:effectLst/>
                <a:latin typeface="Segoe UI Light" pitchFamily="34" charset="0"/>
                <a:ea typeface="+mn-ea"/>
                <a:cs typeface="+mn-cs"/>
              </a:rPr>
              <a:t>&lt;your-CDN-origin-Id&gt;</a:t>
            </a:r>
            <a:r>
              <a:rPr lang="en-US" sz="900" b="0" i="0" kern="1200" dirty="0">
                <a:solidFill>
                  <a:schemeClr val="tx1"/>
                </a:solidFill>
                <a:effectLst/>
                <a:latin typeface="Segoe UI Light" pitchFamily="34" charset="0"/>
                <a:ea typeface="+mn-ea"/>
                <a:cs typeface="+mn-cs"/>
              </a:rPr>
              <a:t> placeholder with the </a:t>
            </a:r>
            <a:r>
              <a:rPr lang="en-US" sz="900" b="1" i="0" kern="1200" dirty="0">
                <a:solidFill>
                  <a:schemeClr val="tx1"/>
                </a:solidFill>
                <a:effectLst/>
                <a:latin typeface="Segoe UI Light" pitchFamily="34" charset="0"/>
                <a:ea typeface="+mn-ea"/>
                <a:cs typeface="+mn-cs"/>
              </a:rPr>
              <a:t>CDN Origin Id</a:t>
            </a:r>
            <a:r>
              <a:rPr lang="en-US" sz="900" b="0" i="0" kern="1200" dirty="0">
                <a:solidFill>
                  <a:schemeClr val="tx1"/>
                </a:solidFill>
                <a:effectLst/>
                <a:latin typeface="Segoe UI Light" pitchFamily="34" charset="0"/>
                <a:ea typeface="+mn-ea"/>
                <a:cs typeface="+mn-cs"/>
              </a:rPr>
              <a:t> you created in the previous steps.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00270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04852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2: Deploy the web part resources to a SharePoint CDN</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28438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3: Deploy the web part resources to an Azure Storage CDN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48422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spfxwpstorage.blob.core.windows.net/helloworld-webpart"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Deploying SharePoint Framework components</a:t>
            </a:r>
            <a:br>
              <a:rPr lang="en-US" sz="4400" dirty="0"/>
            </a:br>
            <a:r>
              <a:rPr lang="en-US" sz="4400" dirty="0"/>
              <a:t>to production</a:t>
            </a:r>
          </a:p>
        </p:txBody>
      </p:sp>
      <p:sp>
        <p:nvSpPr>
          <p:cNvPr id="6" name="Text Placeholder 5"/>
          <p:cNvSpPr>
            <a:spLocks noGrp="1"/>
          </p:cNvSpPr>
          <p:nvPr>
            <p:ph type="body" sz="quarter" idx="14"/>
          </p:nvPr>
        </p:nvSpPr>
        <p:spPr/>
        <p:txBody>
          <a:bodyPr/>
          <a:lstStyle/>
          <a:p>
            <a:pPr lvl="0"/>
            <a:r>
              <a:rPr lang="en-US" dirty="0"/>
              <a:t>Deploy assets for production usage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016758"/>
          </a:xfrm>
        </p:spPr>
        <p:txBody>
          <a:bodyPr/>
          <a:lstStyle/>
          <a:p>
            <a:pPr marL="0" indent="0">
              <a:buNone/>
            </a:pPr>
            <a:r>
              <a:rPr lang="en-US" dirty="0"/>
              <a:t>Create CDN base path</a:t>
            </a:r>
          </a:p>
          <a:p>
            <a:pPr marL="0" indent="0">
              <a:buNone/>
            </a:pPr>
            <a:endParaRPr lang="en-US" dirty="0"/>
          </a:p>
          <a:p>
            <a:pPr marL="0" indent="0">
              <a:buNone/>
            </a:pPr>
            <a:r>
              <a:rPr lang="en-US" dirty="0"/>
              <a:t>Update the </a:t>
            </a:r>
            <a:r>
              <a:rPr lang="en-US" dirty="0" err="1"/>
              <a:t>cdnBasePath</a:t>
            </a:r>
            <a:r>
              <a:rPr lang="en-US" dirty="0"/>
              <a:t> in the write-</a:t>
            </a:r>
            <a:r>
              <a:rPr lang="en-US" dirty="0" err="1"/>
              <a:t>manifests.json</a:t>
            </a:r>
            <a:r>
              <a:rPr lang="en-US" dirty="0"/>
              <a:t> file</a:t>
            </a:r>
          </a:p>
          <a:p>
            <a:endParaRPr lang="en-US" b="1" dirty="0"/>
          </a:p>
          <a:p>
            <a:endParaRPr lang="en-US" b="1" dirty="0"/>
          </a:p>
          <a:p>
            <a:endParaRPr lang="en-US" b="1" dirty="0"/>
          </a:p>
          <a:p>
            <a:pPr marL="0" indent="0">
              <a:buNone/>
            </a:pPr>
            <a:r>
              <a:rPr lang="en-US" sz="2000" dirty="0">
                <a:solidFill>
                  <a:schemeClr val="tx1"/>
                </a:solidFill>
                <a:latin typeface="Segoe UI Light" pitchFamily="34" charset="0"/>
              </a:rPr>
              <a:t>	</a:t>
            </a:r>
          </a:p>
        </p:txBody>
      </p:sp>
      <p:sp>
        <p:nvSpPr>
          <p:cNvPr id="2" name="Title 1"/>
          <p:cNvSpPr>
            <a:spLocks noGrp="1"/>
          </p:cNvSpPr>
          <p:nvPr>
            <p:ph type="title"/>
          </p:nvPr>
        </p:nvSpPr>
        <p:spPr/>
        <p:txBody>
          <a:bodyPr/>
          <a:lstStyle/>
          <a:p>
            <a:r>
              <a:rPr lang="en-US" dirty="0"/>
              <a:t>Configure the web part to use the CDN </a:t>
            </a:r>
          </a:p>
        </p:txBody>
      </p:sp>
      <p:sp>
        <p:nvSpPr>
          <p:cNvPr id="8" name="Rectangle 7"/>
          <p:cNvSpPr/>
          <p:nvPr/>
        </p:nvSpPr>
        <p:spPr>
          <a:xfrm>
            <a:off x="385591" y="2057102"/>
            <a:ext cx="11920264" cy="369332"/>
          </a:xfrm>
          <a:prstGeom prst="rect">
            <a:avLst/>
          </a:prstGeom>
        </p:spPr>
        <p:txBody>
          <a:bodyPr wrap="square">
            <a:spAutoFit/>
          </a:bodyPr>
          <a:lstStyle/>
          <a:p>
            <a:r>
              <a:rPr lang="en-US" dirty="0">
                <a:latin typeface="Segoe UI Light" pitchFamily="34" charset="0"/>
              </a:rPr>
              <a:t>https://&lt;Storage Account Name&gt;.blob.core.windows.net/&lt;Container Name&gt;</a:t>
            </a:r>
            <a:endParaRPr lang="en-US" dirty="0"/>
          </a:p>
        </p:txBody>
      </p:sp>
      <p:sp>
        <p:nvSpPr>
          <p:cNvPr id="9" name="Rectangle 8"/>
          <p:cNvSpPr/>
          <p:nvPr/>
        </p:nvSpPr>
        <p:spPr>
          <a:xfrm>
            <a:off x="385590" y="3929310"/>
            <a:ext cx="12050885" cy="830997"/>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cdnBasePath</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"https://spfxwpstorage.blob.core.windows.net/</a:t>
            </a:r>
            <a:r>
              <a:rPr lang="en-US" sz="1600" dirty="0" err="1">
                <a:solidFill>
                  <a:srgbClr val="A31515"/>
                </a:solidFill>
                <a:latin typeface="Consolas" panose="020B0609020204030204" pitchFamily="49" charset="0"/>
              </a:rPr>
              <a:t>helloworld-webpart</a:t>
            </a:r>
            <a:r>
              <a:rPr lang="en-US" sz="1600" dirty="0">
                <a:solidFill>
                  <a:srgbClr val="A31515"/>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0941658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Deploy web part assets to the Azure Storage Account</a:t>
            </a:r>
          </a:p>
        </p:txBody>
      </p:sp>
      <p:sp>
        <p:nvSpPr>
          <p:cNvPr id="40" name="Text Placeholder 2"/>
          <p:cNvSpPr txBox="1">
            <a:spLocks/>
          </p:cNvSpPr>
          <p:nvPr/>
        </p:nvSpPr>
        <p:spPr>
          <a:xfrm>
            <a:off x="274638" y="1212849"/>
            <a:ext cx="11887200" cy="50816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deploy-azure-storage</a:t>
            </a:r>
            <a:r>
              <a:rPr lang="en-US" altLang="zh-CN" sz="2400" dirty="0"/>
              <a:t> gulp task to deploy the assets to the Azure Storage Account</a:t>
            </a:r>
          </a:p>
          <a:p>
            <a:pPr marL="0" indent="0">
              <a:buNone/>
            </a:pPr>
            <a:endParaRPr lang="en-US" altLang="zh-CN" sz="2400" dirty="0"/>
          </a:p>
          <a:p>
            <a:pPr marL="0" indent="0">
              <a:buNone/>
            </a:pPr>
            <a:endParaRPr lang="en-US" sz="2400" dirty="0"/>
          </a:p>
        </p:txBody>
      </p:sp>
      <p:sp>
        <p:nvSpPr>
          <p:cNvPr id="6" name="Rectangle 5"/>
          <p:cNvSpPr/>
          <p:nvPr/>
        </p:nvSpPr>
        <p:spPr bwMode="auto">
          <a:xfrm>
            <a:off x="385589" y="1769070"/>
            <a:ext cx="5400600"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deploy-azure-storage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9" name="Rectangle 8"/>
          <p:cNvSpPr/>
          <p:nvPr/>
        </p:nvSpPr>
        <p:spPr>
          <a:xfrm>
            <a:off x="4715262" y="3297208"/>
            <a:ext cx="3005951" cy="400110"/>
          </a:xfrm>
          <a:prstGeom prst="rect">
            <a:avLst/>
          </a:prstGeom>
        </p:spPr>
        <p:txBody>
          <a:bodyPr wrap="none">
            <a:spAutoFit/>
          </a:bodyPr>
          <a:lstStyle/>
          <a:p>
            <a:r>
              <a:rPr lang="en-US" sz="2000" dirty="0">
                <a:gradFill>
                  <a:gsLst>
                    <a:gs pos="0">
                      <a:srgbClr val="FFFFFF"/>
                    </a:gs>
                    <a:gs pos="100000">
                      <a:srgbClr val="FFFFFF"/>
                    </a:gs>
                  </a:gsLst>
                  <a:lin ang="5400000" scaled="0"/>
                </a:gradFill>
                <a:latin typeface="Consolas" panose="020B0609020204030204" pitchFamily="49" charset="0"/>
              </a:rPr>
              <a:t>deploy-azure-storage</a:t>
            </a:r>
            <a:endParaRPr lang="en-US" dirty="0"/>
          </a:p>
        </p:txBody>
      </p:sp>
      <p:sp>
        <p:nvSpPr>
          <p:cNvPr id="10" name="Rectangle 9"/>
          <p:cNvSpPr/>
          <p:nvPr/>
        </p:nvSpPr>
        <p:spPr>
          <a:xfrm>
            <a:off x="385589" y="2324223"/>
            <a:ext cx="11776248" cy="3970318"/>
          </a:xfrm>
          <a:prstGeom prst="rect">
            <a:avLst/>
          </a:prstGeom>
        </p:spPr>
        <p:txBody>
          <a:bodyPr wrap="square">
            <a:spAutoFit/>
          </a:bodyPr>
          <a:lstStyle/>
          <a:p>
            <a:r>
              <a:rPr lang="en-US" sz="1200" dirty="0"/>
              <a:t>&gt; gulp deploy-azure-storage</a:t>
            </a:r>
          </a:p>
          <a:p>
            <a:r>
              <a:rPr lang="en-US" sz="1200" dirty="0"/>
              <a:t>Build target: </a:t>
            </a:r>
            <a:r>
              <a:rPr lang="en-US" altLang="zh-CN" sz="1200" dirty="0"/>
              <a:t>DEBUG</a:t>
            </a:r>
            <a:endParaRPr lang="en-US" sz="1200" dirty="0"/>
          </a:p>
          <a:p>
            <a:r>
              <a:rPr lang="en-US" sz="1200" dirty="0"/>
              <a:t>[11:56:24] Using </a:t>
            </a:r>
            <a:r>
              <a:rPr lang="en-US" sz="1200" dirty="0" err="1"/>
              <a:t>gulpfile</a:t>
            </a:r>
            <a:r>
              <a:rPr lang="en-US" sz="1200" dirty="0"/>
              <a:t> C:\SPFx\helloworld-webpart\gulpfile.js</a:t>
            </a:r>
          </a:p>
          <a:p>
            <a:r>
              <a:rPr lang="en-US" sz="1200" dirty="0"/>
              <a:t>[11:56:24] Starting gulp</a:t>
            </a:r>
          </a:p>
          <a:p>
            <a:r>
              <a:rPr lang="en-US" sz="1200" dirty="0"/>
              <a:t>[11:56:24] Starting 'deploy-azure-storage'...</a:t>
            </a:r>
          </a:p>
          <a:p>
            <a:r>
              <a:rPr lang="en-US" sz="1200" dirty="0"/>
              <a:t>[11:56:24] Starting subtask 'deploy-azure-storage'...</a:t>
            </a:r>
          </a:p>
          <a:p>
            <a:r>
              <a:rPr lang="en-US" sz="1200" dirty="0"/>
              <a:t>[11:56:24] [deploy-azure-storage] Uploading files '**/*.*' from directory './temp/deploy/' to Azure</a:t>
            </a:r>
          </a:p>
          <a:p>
            <a:r>
              <a:rPr lang="en-US" sz="1200" dirty="0"/>
              <a:t>[11:56:25] [deploy-azure-storage] Created container: </a:t>
            </a:r>
            <a:r>
              <a:rPr lang="en-US" sz="1200" dirty="0" err="1"/>
              <a:t>helloworld-webpart</a:t>
            </a:r>
            <a:endParaRPr lang="en-US" sz="1200" dirty="0"/>
          </a:p>
          <a:p>
            <a:r>
              <a:rPr lang="en-US" sz="1200" dirty="0"/>
              <a:t>[11:56:25] [deploy-azure-storage] Uploading [3] files...</a:t>
            </a:r>
          </a:p>
          <a:p>
            <a:r>
              <a:rPr lang="en-US" sz="1200" dirty="0"/>
              <a:t>[11:56:26] [deploy-azure-storage] Uploaded file: helloworld-webpart-helloworldstrings_en-us_536e65149b0acf4d52c0043073b9fc59.js</a:t>
            </a:r>
          </a:p>
          <a:p>
            <a:r>
              <a:rPr lang="en-US" sz="1200" dirty="0"/>
              <a:t>[11:56:26] [deploy-azure-storage] Uploaded file: hello-world.bundle_b8a80975dedeb31de300b580fab61182.js</a:t>
            </a:r>
          </a:p>
          <a:p>
            <a:r>
              <a:rPr lang="en-US" sz="1200" dirty="0"/>
              <a:t>[11:56:26] [deploy-azure-storage] Uploaded file: dd331d09-a9cd-448d-a687-7e43060191e2.json</a:t>
            </a:r>
          </a:p>
          <a:p>
            <a:r>
              <a:rPr lang="en-US" sz="1200" dirty="0"/>
              <a:t>[11:56:26] [deploy-azure-storage] Upload complete!</a:t>
            </a:r>
          </a:p>
          <a:p>
            <a:r>
              <a:rPr lang="en-US" sz="1200" dirty="0"/>
              <a:t>[11:56:26] [deploy-azure-storage] Access your files at: </a:t>
            </a:r>
            <a:r>
              <a:rPr lang="en-US" sz="1200" dirty="0">
                <a:hlinkClick r:id="rId3"/>
              </a:rPr>
              <a:t>https://spfxwpstorage.blob.core.windows.net/helloworld-webpart</a:t>
            </a:r>
            <a:endParaRPr lang="en-US" sz="1200" dirty="0"/>
          </a:p>
          <a:p>
            <a:r>
              <a:rPr lang="en-US" sz="1200" dirty="0"/>
              <a:t>[11:56:26] Finished subtask 'deploy-azure-storage' after 1.92 s</a:t>
            </a:r>
          </a:p>
          <a:p>
            <a:r>
              <a:rPr lang="en-US" sz="1200" dirty="0"/>
              <a:t>[11:56:26] Finished 'deploy-azure-storage' after 1.93 s</a:t>
            </a:r>
          </a:p>
          <a:p>
            <a:r>
              <a:rPr lang="en-US" sz="1200" dirty="0"/>
              <a:t>[11:56:26] ==================[ Finished ]==================</a:t>
            </a:r>
          </a:p>
          <a:p>
            <a:r>
              <a:rPr lang="en-US" sz="1200" dirty="0"/>
              <a:t>[11:56:27] Project </a:t>
            </a:r>
            <a:r>
              <a:rPr lang="en-US" sz="1200" dirty="0" err="1"/>
              <a:t>helloworld-webpart</a:t>
            </a:r>
            <a:r>
              <a:rPr lang="en-US" sz="1200" dirty="0"/>
              <a:t> version: 0.0.1</a:t>
            </a:r>
          </a:p>
          <a:p>
            <a:r>
              <a:rPr lang="en-US" sz="1200" dirty="0"/>
              <a:t>[11:56:27] Build tools version: 2.4.0</a:t>
            </a:r>
          </a:p>
          <a:p>
            <a:r>
              <a:rPr lang="en-US" sz="1200" dirty="0"/>
              <a:t>[11:56:27] Node version: v6.10.0</a:t>
            </a:r>
          </a:p>
          <a:p>
            <a:r>
              <a:rPr lang="en-US" sz="1200" dirty="0"/>
              <a:t>[11:56:27] Total duration: 5.94 s</a:t>
            </a:r>
          </a:p>
        </p:txBody>
      </p:sp>
    </p:spTree>
    <p:extLst>
      <p:ext uri="{BB962C8B-B14F-4D97-AF65-F5344CB8AC3E}">
        <p14:creationId xmlns:p14="http://schemas.microsoft.com/office/powerpoint/2010/main" val="276425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Deploy web part resources to an Azure Storage CDN</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Using SharePoint CDN</a:t>
            </a:r>
          </a:p>
        </p:txBody>
      </p:sp>
      <p:sp>
        <p:nvSpPr>
          <p:cNvPr id="6" name="Text Placeholder 5"/>
          <p:cNvSpPr>
            <a:spLocks noGrp="1"/>
          </p:cNvSpPr>
          <p:nvPr>
            <p:ph type="body" sz="quarter" idx="14"/>
          </p:nvPr>
        </p:nvSpPr>
        <p:spPr/>
        <p:txBody>
          <a:bodyPr/>
          <a:lstStyle/>
          <a:p>
            <a:pPr lvl="0"/>
            <a:endParaRPr lang="en-US" dirty="0"/>
          </a:p>
        </p:txBody>
      </p:sp>
    </p:spTree>
    <p:extLst>
      <p:ext uri="{BB962C8B-B14F-4D97-AF65-F5344CB8AC3E}">
        <p14:creationId xmlns:p14="http://schemas.microsoft.com/office/powerpoint/2010/main" val="314616872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dirty="0"/>
              <a:t>Go to the Site Assets Document Library</a:t>
            </a:r>
          </a:p>
          <a:p>
            <a:r>
              <a:rPr lang="en-US" dirty="0"/>
              <a:t>Create a folder for the CDN origin</a:t>
            </a:r>
          </a:p>
        </p:txBody>
      </p:sp>
      <p:sp>
        <p:nvSpPr>
          <p:cNvPr id="2" name="Title 1"/>
          <p:cNvSpPr>
            <a:spLocks noGrp="1"/>
          </p:cNvSpPr>
          <p:nvPr>
            <p:ph type="title"/>
          </p:nvPr>
        </p:nvSpPr>
        <p:spPr/>
        <p:txBody>
          <a:bodyPr/>
          <a:lstStyle/>
          <a:p>
            <a:r>
              <a:rPr lang="en-US" dirty="0"/>
              <a:t>Create SharePoint CDN origin</a:t>
            </a:r>
          </a:p>
        </p:txBody>
      </p:sp>
      <p:pic>
        <p:nvPicPr>
          <p:cNvPr id="7" name="Picture 6"/>
          <p:cNvPicPr>
            <a:picLocks noChangeAspect="1"/>
          </p:cNvPicPr>
          <p:nvPr/>
        </p:nvPicPr>
        <p:blipFill>
          <a:blip r:embed="rId2"/>
          <a:stretch>
            <a:fillRect/>
          </a:stretch>
        </p:blipFill>
        <p:spPr>
          <a:xfrm>
            <a:off x="750887" y="2633166"/>
            <a:ext cx="10934700" cy="3362325"/>
          </a:xfrm>
          <a:prstGeom prst="rect">
            <a:avLst/>
          </a:prstGeom>
        </p:spPr>
      </p:pic>
    </p:spTree>
    <p:extLst>
      <p:ext uri="{BB962C8B-B14F-4D97-AF65-F5344CB8AC3E}">
        <p14:creationId xmlns:p14="http://schemas.microsoft.com/office/powerpoint/2010/main" val="16975257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779496"/>
          </a:xfrm>
        </p:spPr>
        <p:txBody>
          <a:bodyPr/>
          <a:lstStyle/>
          <a:p>
            <a:r>
              <a:rPr lang="en-US" sz="3200" dirty="0"/>
              <a:t>Open the SharePoint Online Management Shell</a:t>
            </a:r>
          </a:p>
          <a:p>
            <a:r>
              <a:rPr lang="en-US" sz="3200" dirty="0"/>
              <a:t>Execute the following </a:t>
            </a:r>
            <a:r>
              <a:rPr lang="en-US" sz="3200" dirty="0" err="1"/>
              <a:t>Powershell</a:t>
            </a:r>
            <a:r>
              <a:rPr lang="en-US" sz="3200" dirty="0"/>
              <a:t> commands to enable the CDN,  set the CDN origin, and return the CDN Origin ID</a:t>
            </a:r>
          </a:p>
          <a:p>
            <a:endParaRPr lang="en-US" sz="3200" dirty="0"/>
          </a:p>
          <a:p>
            <a:endParaRPr lang="en-US" sz="3200" dirty="0"/>
          </a:p>
          <a:p>
            <a:endParaRPr lang="en-US" sz="3200" dirty="0"/>
          </a:p>
          <a:p>
            <a:endParaRPr lang="en-US" sz="3200" dirty="0"/>
          </a:p>
        </p:txBody>
      </p:sp>
      <p:sp>
        <p:nvSpPr>
          <p:cNvPr id="2" name="Title 1"/>
          <p:cNvSpPr>
            <a:spLocks noGrp="1"/>
          </p:cNvSpPr>
          <p:nvPr>
            <p:ph type="title"/>
          </p:nvPr>
        </p:nvSpPr>
        <p:spPr/>
        <p:txBody>
          <a:bodyPr/>
          <a:lstStyle/>
          <a:p>
            <a:r>
              <a:rPr lang="en-US" dirty="0"/>
              <a:t>Enable the SharePoint CDN origin</a:t>
            </a:r>
          </a:p>
        </p:txBody>
      </p:sp>
      <p:sp>
        <p:nvSpPr>
          <p:cNvPr id="5" name="Rectangle 4"/>
          <p:cNvSpPr/>
          <p:nvPr/>
        </p:nvSpPr>
        <p:spPr>
          <a:xfrm>
            <a:off x="472097" y="3102598"/>
            <a:ext cx="11492281" cy="162038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$creds = Get-Credential</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Connect-</a:t>
            </a:r>
            <a:r>
              <a:rPr lang="en-US" sz="1600" dirty="0" err="1">
                <a:gradFill>
                  <a:gsLst>
                    <a:gs pos="0">
                      <a:srgbClr val="FFFFFF"/>
                    </a:gs>
                    <a:gs pos="100000">
                      <a:srgbClr val="FFFFFF"/>
                    </a:gs>
                  </a:gsLst>
                  <a:lin ang="5400000" scaled="0"/>
                </a:gradFill>
                <a:latin typeface="Consolas" panose="020B0609020204030204" pitchFamily="49" charset="0"/>
              </a:rPr>
              <a:t>SPOService</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Url</a:t>
            </a:r>
            <a:r>
              <a:rPr lang="en-US" sz="1600" dirty="0">
                <a:gradFill>
                  <a:gsLst>
                    <a:gs pos="0">
                      <a:srgbClr val="FFFFFF"/>
                    </a:gs>
                    <a:gs pos="100000">
                      <a:srgbClr val="FFFFFF"/>
                    </a:gs>
                  </a:gsLst>
                  <a:lin ang="5400000" scaled="0"/>
                </a:gradFill>
                <a:latin typeface="Consolas" panose="020B0609020204030204" pitchFamily="49" charset="0"/>
              </a:rPr>
              <a:t> https://&lt;TENANCY&gt;-admin.sharepoint.com/ -Credential $creds</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Set-</a:t>
            </a:r>
            <a:r>
              <a:rPr lang="en-US" sz="1600" dirty="0" err="1">
                <a:gradFill>
                  <a:gsLst>
                    <a:gs pos="0">
                      <a:srgbClr val="FFFFFF"/>
                    </a:gs>
                    <a:gs pos="100000">
                      <a:srgbClr val="FFFFFF"/>
                    </a:gs>
                  </a:gsLst>
                  <a:lin ang="5400000" scaled="0"/>
                </a:gradFill>
                <a:latin typeface="Consolas" panose="020B0609020204030204" pitchFamily="49" charset="0"/>
              </a:rPr>
              <a:t>SPOTenant</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PublicCdnEnabled</a:t>
            </a:r>
            <a:r>
              <a:rPr lang="en-US" sz="1600" dirty="0">
                <a:gradFill>
                  <a:gsLst>
                    <a:gs pos="0">
                      <a:srgbClr val="FFFFFF"/>
                    </a:gs>
                    <a:gs pos="100000">
                      <a:srgbClr val="FFFFFF"/>
                    </a:gs>
                  </a:gsLst>
                  <a:lin ang="5400000" scaled="0"/>
                </a:gradFill>
                <a:latin typeface="Consolas" panose="020B0609020204030204" pitchFamily="49" charset="0"/>
              </a:rPr>
              <a:t> $true</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Set-</a:t>
            </a:r>
            <a:r>
              <a:rPr lang="en-US" sz="1600" dirty="0" err="1">
                <a:gradFill>
                  <a:gsLst>
                    <a:gs pos="0">
                      <a:srgbClr val="FFFFFF"/>
                    </a:gs>
                    <a:gs pos="100000">
                      <a:srgbClr val="FFFFFF"/>
                    </a:gs>
                  </a:gsLst>
                  <a:lin ang="5400000" scaled="0"/>
                </a:gradFill>
                <a:latin typeface="Consolas" panose="020B0609020204030204" pitchFamily="49" charset="0"/>
              </a:rPr>
              <a:t>SPOTenant</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PublicCdnAllowedFileTypes</a:t>
            </a:r>
            <a:r>
              <a:rPr lang="en-US" sz="1600" dirty="0">
                <a:gradFill>
                  <a:gsLst>
                    <a:gs pos="0">
                      <a:srgbClr val="FFFFFF"/>
                    </a:gs>
                    <a:gs pos="100000">
                      <a:srgbClr val="FFFFFF"/>
                    </a:gs>
                  </a:gsLst>
                  <a:lin ang="5400000" scaled="0"/>
                </a:gradFill>
                <a:latin typeface="Consolas" panose="020B0609020204030204" pitchFamily="49" charset="0"/>
              </a:rPr>
              <a:t> "CSS,EOT,GIF,ICO,JPEG,JPG,JS,MAP,PNG,SVG,TTF,WOFF,TXT"</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New-</a:t>
            </a:r>
            <a:r>
              <a:rPr lang="en-US" sz="1600" dirty="0" err="1">
                <a:gradFill>
                  <a:gsLst>
                    <a:gs pos="0">
                      <a:srgbClr val="FFFFFF"/>
                    </a:gs>
                    <a:gs pos="100000">
                      <a:srgbClr val="FFFFFF"/>
                    </a:gs>
                  </a:gsLst>
                  <a:lin ang="5400000" scaled="0"/>
                </a:gradFill>
                <a:latin typeface="Consolas" panose="020B0609020204030204" pitchFamily="49" charset="0"/>
              </a:rPr>
              <a:t>SPOPublicCdnOrigin</a:t>
            </a:r>
            <a:r>
              <a:rPr lang="en-US" sz="1600" dirty="0">
                <a:gradFill>
                  <a:gsLst>
                    <a:gs pos="0">
                      <a:srgbClr val="FFFFFF"/>
                    </a:gs>
                    <a:gs pos="100000">
                      <a:srgbClr val="FFFFFF"/>
                    </a:gs>
                  </a:gsLst>
                  <a:lin ang="5400000" scaled="0"/>
                </a:gradFill>
                <a:latin typeface="Consolas" panose="020B0609020204030204" pitchFamily="49" charset="0"/>
              </a:rPr>
              <a:t> -</a:t>
            </a:r>
            <a:r>
              <a:rPr lang="en-US" sz="1600" dirty="0" err="1">
                <a:gradFill>
                  <a:gsLst>
                    <a:gs pos="0">
                      <a:srgbClr val="FFFFFF"/>
                    </a:gs>
                    <a:gs pos="100000">
                      <a:srgbClr val="FFFFFF"/>
                    </a:gs>
                  </a:gsLst>
                  <a:lin ang="5400000" scaled="0"/>
                </a:gradFill>
                <a:latin typeface="Consolas" panose="020B0609020204030204" pitchFamily="49" charset="0"/>
              </a:rPr>
              <a:t>Url</a:t>
            </a:r>
            <a:r>
              <a:rPr lang="en-US" sz="1600" dirty="0">
                <a:gradFill>
                  <a:gsLst>
                    <a:gs pos="0">
                      <a:srgbClr val="FFFFFF"/>
                    </a:gs>
                    <a:gs pos="100000">
                      <a:srgbClr val="FFFFFF"/>
                    </a:gs>
                  </a:gsLst>
                  <a:lin ang="5400000" scaled="0"/>
                </a:gradFill>
                <a:latin typeface="Consolas" panose="020B0609020204030204" pitchFamily="49" charset="0"/>
              </a:rPr>
              <a:t> "https://&lt;TENANCY&gt;.sharepoint.com/sites/&lt;SITE&gt;/</a:t>
            </a:r>
            <a:r>
              <a:rPr lang="en-US" sz="1600" dirty="0" err="1">
                <a:gradFill>
                  <a:gsLst>
                    <a:gs pos="0">
                      <a:srgbClr val="FFFFFF"/>
                    </a:gs>
                    <a:gs pos="100000">
                      <a:srgbClr val="FFFFFF"/>
                    </a:gs>
                  </a:gsLst>
                  <a:lin ang="5400000" scaled="0"/>
                </a:gradFill>
                <a:latin typeface="Consolas" panose="020B0609020204030204" pitchFamily="49" charset="0"/>
              </a:rPr>
              <a:t>siteassets</a:t>
            </a:r>
            <a:r>
              <a:rPr lang="en-US" sz="1600" dirty="0">
                <a:gradFill>
                  <a:gsLst>
                    <a:gs pos="0">
                      <a:srgbClr val="FFFFFF"/>
                    </a:gs>
                    <a:gs pos="100000">
                      <a:srgbClr val="FFFFFF"/>
                    </a:gs>
                  </a:gsLst>
                  <a:lin ang="5400000" scaled="0"/>
                </a:gradFill>
                <a:latin typeface="Consolas" panose="020B0609020204030204" pitchFamily="49" charset="0"/>
              </a:rPr>
              <a:t>/</a:t>
            </a:r>
            <a:r>
              <a:rPr lang="en-US" sz="1600" dirty="0" err="1">
                <a:gradFill>
                  <a:gsLst>
                    <a:gs pos="0">
                      <a:srgbClr val="FFFFFF"/>
                    </a:gs>
                    <a:gs pos="100000">
                      <a:srgbClr val="FFFFFF"/>
                    </a:gs>
                  </a:gsLst>
                  <a:lin ang="5400000" scaled="0"/>
                </a:gradFill>
                <a:latin typeface="Consolas" panose="020B0609020204030204" pitchFamily="49" charset="0"/>
              </a:rPr>
              <a:t>cdn</a:t>
            </a:r>
            <a:r>
              <a:rPr lang="en-US" sz="1600" dirty="0">
                <a:gradFill>
                  <a:gsLst>
                    <a:gs pos="0">
                      <a:srgbClr val="FFFFFF"/>
                    </a:gs>
                    <a:gs pos="100000">
                      <a:srgbClr val="FFFFFF"/>
                    </a:gs>
                  </a:gsLst>
                  <a:lin ang="5400000" scaled="0"/>
                </a:gradFill>
                <a:latin typeface="Consolas" panose="020B0609020204030204" pitchFamily="49" charset="0"/>
              </a:rPr>
              <a:t>"</a:t>
            </a:r>
          </a:p>
          <a:p>
            <a:pPr defTabSz="932472" fontAlgn="base">
              <a:spcBef>
                <a:spcPct val="0"/>
              </a:spcBef>
              <a:spcAft>
                <a:spcPct val="0"/>
              </a:spcAft>
            </a:pPr>
            <a:r>
              <a:rPr lang="en-US" sz="1600" dirty="0">
                <a:gradFill>
                  <a:gsLst>
                    <a:gs pos="0">
                      <a:srgbClr val="FFFFFF"/>
                    </a:gs>
                    <a:gs pos="100000">
                      <a:srgbClr val="FFFFFF"/>
                    </a:gs>
                  </a:gsLst>
                  <a:lin ang="5400000" scaled="0"/>
                </a:gradFill>
                <a:latin typeface="Consolas" panose="020B0609020204030204" pitchFamily="49" charset="0"/>
              </a:rPr>
              <a:t>&gt; Get-</a:t>
            </a:r>
            <a:r>
              <a:rPr lang="en-US" sz="1600" dirty="0" err="1">
                <a:gradFill>
                  <a:gsLst>
                    <a:gs pos="0">
                      <a:srgbClr val="FFFFFF"/>
                    </a:gs>
                    <a:gs pos="100000">
                      <a:srgbClr val="FFFFFF"/>
                    </a:gs>
                  </a:gsLst>
                  <a:lin ang="5400000" scaled="0"/>
                </a:gradFill>
                <a:latin typeface="Consolas" panose="020B0609020204030204" pitchFamily="49" charset="0"/>
              </a:rPr>
              <a:t>SPOPublicCdnOrigins</a:t>
            </a:r>
            <a:endParaRPr lang="en-US" sz="1600" dirty="0">
              <a:gradFill>
                <a:gsLst>
                  <a:gs pos="0">
                    <a:srgbClr val="FFFFFF"/>
                  </a:gs>
                  <a:gs pos="100000">
                    <a:srgbClr val="FFFFFF"/>
                  </a:gs>
                </a:gsLst>
                <a:lin ang="5400000" scaled="0"/>
              </a:gradFill>
              <a:latin typeface="Consolas" panose="020B0609020204030204" pitchFamily="49" charset="0"/>
            </a:endParaRPr>
          </a:p>
        </p:txBody>
      </p:sp>
      <p:pic>
        <p:nvPicPr>
          <p:cNvPr id="8" name="Picture 7"/>
          <p:cNvPicPr>
            <a:picLocks noChangeAspect="1"/>
          </p:cNvPicPr>
          <p:nvPr/>
        </p:nvPicPr>
        <p:blipFill>
          <a:blip r:embed="rId3"/>
          <a:stretch>
            <a:fillRect/>
          </a:stretch>
        </p:blipFill>
        <p:spPr>
          <a:xfrm>
            <a:off x="472097" y="5008415"/>
            <a:ext cx="11511366" cy="1109213"/>
          </a:xfrm>
          <a:prstGeom prst="rect">
            <a:avLst/>
          </a:prstGeom>
        </p:spPr>
      </p:pic>
    </p:spTree>
    <p:extLst>
      <p:ext uri="{BB962C8B-B14F-4D97-AF65-F5344CB8AC3E}">
        <p14:creationId xmlns:p14="http://schemas.microsoft.com/office/powerpoint/2010/main" val="615147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016758"/>
          </a:xfrm>
        </p:spPr>
        <p:txBody>
          <a:bodyPr/>
          <a:lstStyle/>
          <a:p>
            <a:pPr marL="0" indent="0">
              <a:buNone/>
            </a:pPr>
            <a:r>
              <a:rPr lang="en-US" dirty="0"/>
              <a:t>Create CDN base path</a:t>
            </a:r>
          </a:p>
          <a:p>
            <a:pPr marL="0" indent="0">
              <a:buNone/>
            </a:pPr>
            <a:endParaRPr lang="en-US" dirty="0"/>
          </a:p>
          <a:p>
            <a:pPr marL="0" indent="0">
              <a:buNone/>
            </a:pPr>
            <a:r>
              <a:rPr lang="en-US" dirty="0"/>
              <a:t>Update the </a:t>
            </a:r>
            <a:r>
              <a:rPr lang="en-US" dirty="0" err="1"/>
              <a:t>cdnBasePath</a:t>
            </a:r>
            <a:r>
              <a:rPr lang="en-US" dirty="0"/>
              <a:t> in the write-</a:t>
            </a:r>
            <a:r>
              <a:rPr lang="en-US" dirty="0" err="1"/>
              <a:t>manifests.json</a:t>
            </a:r>
            <a:r>
              <a:rPr lang="en-US" dirty="0"/>
              <a:t> file</a:t>
            </a:r>
          </a:p>
          <a:p>
            <a:endParaRPr lang="en-US" b="1" dirty="0"/>
          </a:p>
          <a:p>
            <a:endParaRPr lang="en-US" b="1" dirty="0"/>
          </a:p>
          <a:p>
            <a:endParaRPr lang="en-US" b="1" dirty="0"/>
          </a:p>
          <a:p>
            <a:pPr marL="0" indent="0">
              <a:buNone/>
            </a:pPr>
            <a:r>
              <a:rPr lang="en-US" sz="2000" dirty="0">
                <a:solidFill>
                  <a:schemeClr val="tx1"/>
                </a:solidFill>
                <a:latin typeface="Segoe UI Light" pitchFamily="34" charset="0"/>
              </a:rPr>
              <a:t>	</a:t>
            </a:r>
          </a:p>
        </p:txBody>
      </p:sp>
      <p:sp>
        <p:nvSpPr>
          <p:cNvPr id="2" name="Title 1"/>
          <p:cNvSpPr>
            <a:spLocks noGrp="1"/>
          </p:cNvSpPr>
          <p:nvPr>
            <p:ph type="title"/>
          </p:nvPr>
        </p:nvSpPr>
        <p:spPr/>
        <p:txBody>
          <a:bodyPr/>
          <a:lstStyle/>
          <a:p>
            <a:r>
              <a:rPr lang="en-US" dirty="0"/>
              <a:t>Configure the web part to use the CDN </a:t>
            </a:r>
          </a:p>
        </p:txBody>
      </p:sp>
      <p:sp>
        <p:nvSpPr>
          <p:cNvPr id="8" name="Rectangle 7"/>
          <p:cNvSpPr/>
          <p:nvPr/>
        </p:nvSpPr>
        <p:spPr>
          <a:xfrm>
            <a:off x="385591" y="2057102"/>
            <a:ext cx="11920264" cy="646331"/>
          </a:xfrm>
          <a:prstGeom prst="rect">
            <a:avLst/>
          </a:prstGeom>
        </p:spPr>
        <p:txBody>
          <a:bodyPr wrap="square">
            <a:spAutoFit/>
          </a:bodyPr>
          <a:lstStyle/>
          <a:p>
            <a:r>
              <a:rPr lang="en-US" dirty="0">
                <a:latin typeface="Segoe UI Light" pitchFamily="34" charset="0"/>
              </a:rPr>
              <a:t>https://publiccdn.sharepointonline.com/&lt;TENANCY&gt;.sharepoint.com/&lt;your-CDN-origin-Id&gt;</a:t>
            </a:r>
            <a:endParaRPr lang="en-US" dirty="0"/>
          </a:p>
          <a:p>
            <a:endParaRPr lang="en-US" dirty="0"/>
          </a:p>
        </p:txBody>
      </p:sp>
      <p:sp>
        <p:nvSpPr>
          <p:cNvPr id="9" name="Rectangle 8"/>
          <p:cNvSpPr/>
          <p:nvPr/>
        </p:nvSpPr>
        <p:spPr>
          <a:xfrm>
            <a:off x="385590" y="3929310"/>
            <a:ext cx="12050885" cy="830997"/>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cdnBasePath</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"https://publiccdn.sharepointonline.com/&lt;TENANCY&gt;.sharepoint.com/&lt;your-CDN-origin-Id&gt;"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38613792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web part assets to the SharePoint CDN</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Go to the Site Assets Document Library</a:t>
            </a:r>
          </a:p>
          <a:p>
            <a:r>
              <a:rPr lang="en-US" sz="2400" dirty="0"/>
              <a:t>Upload the assets for your web part to the CDN enabled folder</a:t>
            </a:r>
          </a:p>
          <a:p>
            <a:pPr marL="0" indent="0">
              <a:buNone/>
            </a:pPr>
            <a:endParaRPr lang="en-US" altLang="zh-CN" sz="2400" dirty="0"/>
          </a:p>
          <a:p>
            <a:pPr marL="0" indent="0">
              <a:buNone/>
            </a:pPr>
            <a:endParaRPr lang="en-US" sz="2400" dirty="0"/>
          </a:p>
        </p:txBody>
      </p:sp>
      <p:pic>
        <p:nvPicPr>
          <p:cNvPr id="7" name="Picture 6"/>
          <p:cNvPicPr>
            <a:picLocks noChangeAspect="1"/>
          </p:cNvPicPr>
          <p:nvPr/>
        </p:nvPicPr>
        <p:blipFill>
          <a:blip r:embed="rId3"/>
          <a:stretch>
            <a:fillRect/>
          </a:stretch>
        </p:blipFill>
        <p:spPr>
          <a:xfrm>
            <a:off x="529605" y="2138213"/>
            <a:ext cx="7600950" cy="2943225"/>
          </a:xfrm>
          <a:prstGeom prst="rect">
            <a:avLst/>
          </a:prstGeom>
        </p:spPr>
      </p:pic>
      <p:pic>
        <p:nvPicPr>
          <p:cNvPr id="9" name="Picture 8"/>
          <p:cNvPicPr>
            <a:picLocks noChangeAspect="1"/>
          </p:cNvPicPr>
          <p:nvPr/>
        </p:nvPicPr>
        <p:blipFill>
          <a:blip r:embed="rId4"/>
          <a:stretch>
            <a:fillRect/>
          </a:stretch>
        </p:blipFill>
        <p:spPr>
          <a:xfrm>
            <a:off x="5930205" y="2129110"/>
            <a:ext cx="5971966" cy="3027112"/>
          </a:xfrm>
          <a:prstGeom prst="rect">
            <a:avLst/>
          </a:prstGeom>
        </p:spPr>
      </p:pic>
    </p:spTree>
    <p:extLst>
      <p:ext uri="{BB962C8B-B14F-4D97-AF65-F5344CB8AC3E}">
        <p14:creationId xmlns:p14="http://schemas.microsoft.com/office/powerpoint/2010/main" val="413089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Deploy web part resources to a SharePoint CDN </a:t>
            </a:r>
            <a:endParaRPr lang="fi-FI" dirty="0"/>
          </a:p>
        </p:txBody>
      </p:sp>
    </p:spTree>
    <p:extLst>
      <p:ext uri="{BB962C8B-B14F-4D97-AF65-F5344CB8AC3E}">
        <p14:creationId xmlns:p14="http://schemas.microsoft.com/office/powerpoint/2010/main" val="201930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447098"/>
          </a:xfrm>
        </p:spPr>
        <p:txBody>
          <a:bodyPr/>
          <a:lstStyle/>
          <a:p>
            <a:r>
              <a:rPr lang="en-US" dirty="0"/>
              <a:t>At this point the web part will not run</a:t>
            </a:r>
          </a:p>
          <a:p>
            <a:r>
              <a:rPr lang="en-US" dirty="0"/>
              <a:t>You must first</a:t>
            </a:r>
          </a:p>
          <a:p>
            <a:pPr lvl="1"/>
            <a:r>
              <a:rPr lang="en-US" dirty="0"/>
              <a:t>deploy the web part assets to a CDN location</a:t>
            </a:r>
          </a:p>
          <a:p>
            <a:pPr lvl="1"/>
            <a:r>
              <a:rPr lang="en-US" dirty="0"/>
              <a:t>update the </a:t>
            </a:r>
            <a:r>
              <a:rPr lang="en-US" dirty="0" err="1"/>
              <a:t>cdnBasePath</a:t>
            </a:r>
            <a:r>
              <a:rPr lang="en-US" dirty="0"/>
              <a:t> in the write-</a:t>
            </a:r>
            <a:r>
              <a:rPr lang="en-US" dirty="0" err="1"/>
              <a:t>manifests.json</a:t>
            </a:r>
            <a:r>
              <a:rPr lang="en-US" dirty="0"/>
              <a:t> file</a:t>
            </a:r>
          </a:p>
          <a:p>
            <a:pPr lvl="1"/>
            <a:endParaRPr lang="en-US"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Deploy assets to a CDN and configure web part</a:t>
            </a:r>
          </a:p>
        </p:txBody>
      </p:sp>
      <p:sp>
        <p:nvSpPr>
          <p:cNvPr id="4" name="Rectangle 3"/>
          <p:cNvSpPr/>
          <p:nvPr/>
        </p:nvSpPr>
        <p:spPr>
          <a:xfrm>
            <a:off x="889645" y="3281238"/>
            <a:ext cx="6216650" cy="923330"/>
          </a:xfrm>
          <a:prstGeom prst="rect">
            <a:avLst/>
          </a:prstGeom>
        </p:spPr>
        <p:txBody>
          <a:bodyPr>
            <a:spAutoFit/>
          </a:bodyPr>
          <a:lstStyle/>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2E75B6"/>
                </a:solidFill>
                <a:latin typeface="Consolas" panose="020B0609020204030204" pitchFamily="49" charset="0"/>
              </a:rPr>
              <a:t>"</a:t>
            </a:r>
            <a:r>
              <a:rPr lang="en-US" dirty="0" err="1">
                <a:solidFill>
                  <a:srgbClr val="2E75B6"/>
                </a:solidFill>
                <a:latin typeface="Consolas" panose="020B0609020204030204" pitchFamily="49" charset="0"/>
              </a:rPr>
              <a:t>cdnBasePath</a:t>
            </a:r>
            <a:r>
              <a:rPr lang="en-US" dirty="0">
                <a:solidFill>
                  <a:srgbClr val="2E75B6"/>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"&lt;!-- PATH TO CDN --&gt;"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38639569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392583" y="3465269"/>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Package and deploy</a:t>
              </a:r>
              <a:endParaRPr lang="en-US" sz="2400" kern="0" dirty="0">
                <a:ln>
                  <a:solidFill>
                    <a:srgbClr val="0072C6">
                      <a:alpha val="0"/>
                    </a:srgbClr>
                  </a:solidFill>
                </a:ln>
                <a:solidFill>
                  <a:srgbClr val="FFFFFF"/>
                </a:solidFill>
                <a:latin typeface="Segoe UI Light"/>
              </a:endParaRP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383321" y="1843327"/>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Deploy to Azure Storage</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83321" y="2656033"/>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Deploy to SharePoint CDN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Update your Web Part</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file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77722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2969489"/>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399244" y="5047600"/>
            <a:ext cx="5658141" cy="1276416"/>
          </a:xfrm>
          <a:prstGeom prst="rect">
            <a:avLst/>
          </a:prstGeom>
        </p:spPr>
      </p:pic>
      <p:pic>
        <p:nvPicPr>
          <p:cNvPr id="2" name="Picture 1"/>
          <p:cNvPicPr>
            <a:picLocks noChangeAspect="1"/>
          </p:cNvPicPr>
          <p:nvPr/>
        </p:nvPicPr>
        <p:blipFill>
          <a:blip r:embed="rId3"/>
          <a:stretch>
            <a:fillRect/>
          </a:stretch>
        </p:blipFill>
        <p:spPr>
          <a:xfrm>
            <a:off x="6232251" y="5041800"/>
            <a:ext cx="5962650" cy="1047750"/>
          </a:xfrm>
          <a:prstGeom prst="rect">
            <a:avLst/>
          </a:prstGeom>
        </p:spPr>
      </p:pic>
    </p:spTree>
    <p:extLst>
      <p:ext uri="{BB962C8B-B14F-4D97-AF65-F5344CB8AC3E}">
        <p14:creationId xmlns:p14="http://schemas.microsoft.com/office/powerpoint/2010/main" val="15762839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5" name="Picture 4"/>
          <p:cNvPicPr>
            <a:picLocks noChangeAspect="1"/>
          </p:cNvPicPr>
          <p:nvPr/>
        </p:nvPicPr>
        <p:blipFill>
          <a:blip r:embed="rId2"/>
          <a:stretch>
            <a:fillRect/>
          </a:stretch>
        </p:blipFill>
        <p:spPr>
          <a:xfrm>
            <a:off x="1355333" y="2561158"/>
            <a:ext cx="9715500" cy="3686175"/>
          </a:xfrm>
          <a:prstGeom prst="rect">
            <a:avLst/>
          </a:prstGeom>
        </p:spPr>
      </p:pic>
    </p:spTree>
    <p:extLst>
      <p:ext uri="{BB962C8B-B14F-4D97-AF65-F5344CB8AC3E}">
        <p14:creationId xmlns:p14="http://schemas.microsoft.com/office/powerpoint/2010/main" val="201686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the App</a:t>
            </a:r>
            <a:r>
              <a:rPr lang="en-US" sz="2800" dirty="0"/>
              <a:t>(Not needed for Tenant Scoped </a:t>
            </a:r>
            <a:r>
              <a:rPr lang="en-US" sz="2800" dirty="0" err="1"/>
              <a:t>solutons</a:t>
            </a:r>
            <a:r>
              <a:rPr lang="en-US" sz="2800" dirty="0"/>
              <a:t>)</a:t>
            </a:r>
            <a:endParaRPr lang="en-US" dirty="0"/>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site</a:t>
            </a:r>
          </a:p>
          <a:p>
            <a:r>
              <a:rPr lang="en-US" altLang="zh-CN" sz="2400"/>
              <a:t>Add </a:t>
            </a:r>
            <a:r>
              <a:rPr lang="en-US" altLang="zh-CN" sz="2400" dirty="0"/>
              <a:t>the App you just deployed to the SharePoint App Catalog</a:t>
            </a:r>
          </a:p>
          <a:p>
            <a:pPr marL="0" indent="0">
              <a:buNone/>
            </a:pPr>
            <a:endParaRPr lang="en-US" sz="2400" dirty="0"/>
          </a:p>
        </p:txBody>
      </p:sp>
      <p:pic>
        <p:nvPicPr>
          <p:cNvPr id="3" name="Picture 2"/>
          <p:cNvPicPr>
            <a:picLocks noChangeAspect="1"/>
          </p:cNvPicPr>
          <p:nvPr/>
        </p:nvPicPr>
        <p:blipFill>
          <a:blip r:embed="rId2"/>
          <a:stretch>
            <a:fillRect/>
          </a:stretch>
        </p:blipFill>
        <p:spPr>
          <a:xfrm>
            <a:off x="3013882" y="2633166"/>
            <a:ext cx="6408712" cy="3694555"/>
          </a:xfrm>
          <a:prstGeom prst="rect">
            <a:avLst/>
          </a:prstGeom>
        </p:spPr>
      </p:pic>
    </p:spTree>
    <p:extLst>
      <p:ext uri="{BB962C8B-B14F-4D97-AF65-F5344CB8AC3E}">
        <p14:creationId xmlns:p14="http://schemas.microsoft.com/office/powerpoint/2010/main" val="205528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Add the web part to a SharePoint page</a:t>
            </a:r>
          </a:p>
        </p:txBody>
      </p:sp>
      <p:sp>
        <p:nvSpPr>
          <p:cNvPr id="40" name="Text Placeholder 2"/>
          <p:cNvSpPr txBox="1">
            <a:spLocks/>
          </p:cNvSpPr>
          <p:nvPr/>
        </p:nvSpPr>
        <p:spPr>
          <a:xfrm>
            <a:off x="294669" y="1265014"/>
            <a:ext cx="4627424" cy="48965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After the web part assets are deployed to a CDN location you can preview the web part</a:t>
            </a:r>
          </a:p>
          <a:p>
            <a:r>
              <a:rPr lang="en-US" altLang="zh-CN" sz="2400" dirty="0"/>
              <a:t>Create a page on your Office 365 site and add the web part to the page</a:t>
            </a:r>
          </a:p>
          <a:p>
            <a:r>
              <a:rPr lang="en-US" altLang="zh-CN" sz="2400" dirty="0"/>
              <a:t>In the developer console verify the assets are served from the CDN</a:t>
            </a:r>
            <a:endParaRPr lang="en-US" sz="2400" dirty="0"/>
          </a:p>
        </p:txBody>
      </p:sp>
      <p:pic>
        <p:nvPicPr>
          <p:cNvPr id="5" name="Picture 4"/>
          <p:cNvPicPr>
            <a:picLocks noChangeAspect="1"/>
          </p:cNvPicPr>
          <p:nvPr/>
        </p:nvPicPr>
        <p:blipFill>
          <a:blip r:embed="rId2"/>
          <a:stretch>
            <a:fillRect/>
          </a:stretch>
        </p:blipFill>
        <p:spPr>
          <a:xfrm>
            <a:off x="5066109" y="1265014"/>
            <a:ext cx="6943168" cy="5040560"/>
          </a:xfrm>
          <a:prstGeom prst="rect">
            <a:avLst/>
          </a:prstGeom>
        </p:spPr>
      </p:pic>
    </p:spTree>
    <p:extLst>
      <p:ext uri="{BB962C8B-B14F-4D97-AF65-F5344CB8AC3E}">
        <p14:creationId xmlns:p14="http://schemas.microsoft.com/office/powerpoint/2010/main" val="398596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Package your Web Part</a:t>
            </a:r>
            <a:endParaRPr lang="fi-FI" dirty="0"/>
          </a:p>
        </p:txBody>
      </p:sp>
    </p:spTree>
    <p:extLst>
      <p:ext uri="{BB962C8B-B14F-4D97-AF65-F5344CB8AC3E}">
        <p14:creationId xmlns:p14="http://schemas.microsoft.com/office/powerpoint/2010/main" val="660355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Update a web part and increment the version</a:t>
            </a:r>
            <a:endParaRPr lang="en-US" dirty="0"/>
          </a:p>
        </p:txBody>
      </p:sp>
      <p:sp>
        <p:nvSpPr>
          <p:cNvPr id="8" name="Text Placeholder 2"/>
          <p:cNvSpPr txBox="1">
            <a:spLocks/>
          </p:cNvSpPr>
          <p:nvPr/>
        </p:nvSpPr>
        <p:spPr>
          <a:xfrm>
            <a:off x="274638" y="1212850"/>
            <a:ext cx="11887200" cy="84425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Update the code or configuration for your web part</a:t>
            </a:r>
          </a:p>
          <a:p>
            <a:pPr marL="0" indent="0">
              <a:buNone/>
            </a:pPr>
            <a:r>
              <a:rPr lang="en-US" altLang="zh-CN" sz="2400" dirty="0"/>
              <a:t>Increment the version in the &lt;web part name&gt;.</a:t>
            </a:r>
            <a:r>
              <a:rPr lang="en-US" altLang="zh-CN" sz="2400" dirty="0" err="1"/>
              <a:t>manifest.json</a:t>
            </a:r>
            <a:r>
              <a:rPr lang="en-US" altLang="zh-CN" sz="2400" dirty="0"/>
              <a:t> file</a:t>
            </a:r>
          </a:p>
          <a:p>
            <a:pPr marL="0" indent="0">
              <a:buNone/>
            </a:pPr>
            <a:r>
              <a:rPr lang="en-US" altLang="zh-CN" sz="2400" dirty="0"/>
              <a:t>This sets the version for the web part</a:t>
            </a:r>
          </a:p>
          <a:p>
            <a:pPr marL="0" indent="0">
              <a:buNone/>
            </a:pPr>
            <a:r>
              <a:rPr lang="en-US" altLang="zh-CN" sz="2400" dirty="0"/>
              <a:t>Multiple web parts in the same solution may be versioned independently</a:t>
            </a:r>
          </a:p>
          <a:p>
            <a:pPr marL="0" indent="0">
              <a:buNone/>
            </a:pPr>
            <a:endParaRPr lang="en-US" altLang="zh-CN" sz="2400" dirty="0"/>
          </a:p>
        </p:txBody>
      </p:sp>
      <p:pic>
        <p:nvPicPr>
          <p:cNvPr id="4" name="Picture 3"/>
          <p:cNvPicPr>
            <a:picLocks noChangeAspect="1"/>
          </p:cNvPicPr>
          <p:nvPr/>
        </p:nvPicPr>
        <p:blipFill>
          <a:blip r:embed="rId2"/>
          <a:stretch>
            <a:fillRect/>
          </a:stretch>
        </p:blipFill>
        <p:spPr>
          <a:xfrm>
            <a:off x="3028422" y="2993206"/>
            <a:ext cx="6379631" cy="3358520"/>
          </a:xfrm>
          <a:prstGeom prst="rect">
            <a:avLst/>
          </a:prstGeom>
        </p:spPr>
      </p:pic>
    </p:spTree>
    <p:extLst>
      <p:ext uri="{BB962C8B-B14F-4D97-AF65-F5344CB8AC3E}">
        <p14:creationId xmlns:p14="http://schemas.microsoft.com/office/powerpoint/2010/main" val="30649745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4400" dirty="0"/>
              <a:t>Update the version in the package-</a:t>
            </a:r>
            <a:r>
              <a:rPr lang="en-US" altLang="zh-CN" sz="4400" dirty="0" err="1"/>
              <a:t>solution.json</a:t>
            </a:r>
            <a:r>
              <a:rPr lang="en-US" altLang="zh-CN" sz="4400" dirty="0"/>
              <a:t> file</a:t>
            </a:r>
            <a:endParaRPr lang="en-US" sz="4400" dirty="0"/>
          </a:p>
        </p:txBody>
      </p:sp>
      <p:sp>
        <p:nvSpPr>
          <p:cNvPr id="8" name="Text Placeholder 2"/>
          <p:cNvSpPr txBox="1">
            <a:spLocks/>
          </p:cNvSpPr>
          <p:nvPr/>
        </p:nvSpPr>
        <p:spPr>
          <a:xfrm>
            <a:off x="274638" y="12128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This sets the version for the .</a:t>
            </a:r>
            <a:r>
              <a:rPr lang="en-US" altLang="zh-CN" sz="2400" dirty="0" err="1"/>
              <a:t>sppkg</a:t>
            </a:r>
            <a:r>
              <a:rPr lang="en-US" altLang="zh-CN" sz="2400" dirty="0"/>
              <a:t> Add-in</a:t>
            </a:r>
          </a:p>
          <a:p>
            <a:pPr marL="0" indent="0">
              <a:buNone/>
            </a:pPr>
            <a:r>
              <a:rPr lang="en-US" altLang="zh-CN" sz="2400" dirty="0"/>
              <a:t>This version is displayed in the app catalog</a:t>
            </a:r>
          </a:p>
        </p:txBody>
      </p:sp>
      <p:pic>
        <p:nvPicPr>
          <p:cNvPr id="5" name="Picture 4"/>
          <p:cNvPicPr>
            <a:picLocks noChangeAspect="1"/>
          </p:cNvPicPr>
          <p:nvPr/>
        </p:nvPicPr>
        <p:blipFill>
          <a:blip r:embed="rId2"/>
          <a:stretch>
            <a:fillRect/>
          </a:stretch>
        </p:blipFill>
        <p:spPr>
          <a:xfrm>
            <a:off x="6562724" y="2191278"/>
            <a:ext cx="5585687" cy="3063860"/>
          </a:xfrm>
          <a:prstGeom prst="rect">
            <a:avLst/>
          </a:prstGeom>
        </p:spPr>
      </p:pic>
      <p:pic>
        <p:nvPicPr>
          <p:cNvPr id="4" name="Picture 3"/>
          <p:cNvPicPr>
            <a:picLocks noChangeAspect="1"/>
          </p:cNvPicPr>
          <p:nvPr/>
        </p:nvPicPr>
        <p:blipFill>
          <a:blip r:embed="rId3"/>
          <a:stretch>
            <a:fillRect/>
          </a:stretch>
        </p:blipFill>
        <p:spPr>
          <a:xfrm>
            <a:off x="385589" y="2676516"/>
            <a:ext cx="6057427" cy="2093384"/>
          </a:xfrm>
          <a:prstGeom prst="rect">
            <a:avLst/>
          </a:prstGeom>
        </p:spPr>
      </p:pic>
    </p:spTree>
    <p:extLst>
      <p:ext uri="{BB962C8B-B14F-4D97-AF65-F5344CB8AC3E}">
        <p14:creationId xmlns:p14="http://schemas.microsoft.com/office/powerpoint/2010/main" val="30788550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Update the version in the </a:t>
            </a:r>
            <a:r>
              <a:rPr lang="en-US" altLang="zh-CN" dirty="0" err="1"/>
              <a:t>package.json</a:t>
            </a:r>
            <a:r>
              <a:rPr lang="en-US" altLang="zh-CN" dirty="0"/>
              <a:t> file</a:t>
            </a:r>
            <a:endParaRPr lang="en-US" dirty="0"/>
          </a:p>
        </p:txBody>
      </p:sp>
      <p:sp>
        <p:nvSpPr>
          <p:cNvPr id="8" name="Text Placeholder 2"/>
          <p:cNvSpPr txBox="1">
            <a:spLocks/>
          </p:cNvSpPr>
          <p:nvPr/>
        </p:nvSpPr>
        <p:spPr>
          <a:xfrm>
            <a:off x="274638" y="12128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
        <p:nvSpPr>
          <p:cNvPr id="5" name="Text Placeholder 2"/>
          <p:cNvSpPr txBox="1">
            <a:spLocks/>
          </p:cNvSpPr>
          <p:nvPr/>
        </p:nvSpPr>
        <p:spPr>
          <a:xfrm>
            <a:off x="427038" y="1365250"/>
            <a:ext cx="11887200" cy="50207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Change the version every time the package changes</a:t>
            </a:r>
          </a:p>
        </p:txBody>
      </p:sp>
      <p:pic>
        <p:nvPicPr>
          <p:cNvPr id="4" name="Picture 3"/>
          <p:cNvPicPr>
            <a:picLocks noChangeAspect="1"/>
          </p:cNvPicPr>
          <p:nvPr/>
        </p:nvPicPr>
        <p:blipFill>
          <a:blip r:embed="rId3"/>
          <a:stretch>
            <a:fillRect/>
          </a:stretch>
        </p:blipFill>
        <p:spPr>
          <a:xfrm>
            <a:off x="2709682" y="1841078"/>
            <a:ext cx="7096125" cy="4524375"/>
          </a:xfrm>
          <a:prstGeom prst="rect">
            <a:avLst/>
          </a:prstGeom>
        </p:spPr>
      </p:pic>
    </p:spTree>
    <p:extLst>
      <p:ext uri="{BB962C8B-B14F-4D97-AF65-F5344CB8AC3E}">
        <p14:creationId xmlns:p14="http://schemas.microsoft.com/office/powerpoint/2010/main" val="18103965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Package the web part</a:t>
            </a:r>
            <a:endParaRPr lang="en-US" dirty="0"/>
          </a:p>
        </p:txBody>
      </p:sp>
      <p:sp>
        <p:nvSpPr>
          <p:cNvPr id="8"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Use the </a:t>
            </a:r>
            <a:r>
              <a:rPr lang="en-US" altLang="zh-CN" sz="2400" b="1" dirty="0"/>
              <a:t>bundle</a:t>
            </a:r>
            <a:r>
              <a:rPr lang="en-US" altLang="zh-CN" sz="2400" dirty="0"/>
              <a:t> gulp task to build, localize, and bundle the project</a:t>
            </a:r>
          </a:p>
          <a:p>
            <a:pPr marL="0" indent="0">
              <a:buNone/>
            </a:pPr>
            <a:endParaRPr lang="en-US" altLang="zh-CN" sz="2800" dirty="0"/>
          </a:p>
          <a:p>
            <a:pPr marL="0" indent="0">
              <a:buNone/>
            </a:pPr>
            <a:endParaRPr lang="en-US" altLang="zh-CN" sz="2400" dirty="0"/>
          </a:p>
          <a:p>
            <a:pPr marL="0" indent="0">
              <a:buNone/>
            </a:pPr>
            <a:r>
              <a:rPr lang="en-US" altLang="zh-CN" sz="2400" dirty="0"/>
              <a:t>Use the </a:t>
            </a:r>
            <a:r>
              <a:rPr lang="en-US" altLang="zh-CN" sz="2400" b="1" dirty="0"/>
              <a:t>package-solution</a:t>
            </a:r>
            <a:r>
              <a:rPr lang="en-US" altLang="zh-CN" sz="2400" dirty="0"/>
              <a:t> gulp task to package the project into a .</a:t>
            </a:r>
            <a:r>
              <a:rPr lang="en-US" altLang="zh-CN" sz="2400" dirty="0" err="1"/>
              <a:t>sppkg</a:t>
            </a:r>
            <a:r>
              <a:rPr lang="en-US" altLang="zh-CN" sz="2400" dirty="0"/>
              <a:t> file</a:t>
            </a:r>
          </a:p>
          <a:p>
            <a:pPr marL="0" indent="0">
              <a:buNone/>
            </a:pPr>
            <a:endParaRPr lang="en-US" sz="2800" dirty="0"/>
          </a:p>
          <a:p>
            <a:pPr marL="0" indent="0">
              <a:buNone/>
            </a:pPr>
            <a:endParaRPr lang="en-US" altLang="zh-CN" sz="2400" dirty="0"/>
          </a:p>
          <a:p>
            <a:pPr marL="0" indent="0">
              <a:buNone/>
            </a:pPr>
            <a:r>
              <a:rPr lang="en-US" altLang="zh-CN" sz="2400" dirty="0"/>
              <a:t>The </a:t>
            </a:r>
            <a:r>
              <a:rPr lang="en-US" altLang="zh-CN" sz="2400" b="1" dirty="0"/>
              <a:t>ship parameter </a:t>
            </a:r>
            <a:r>
              <a:rPr lang="en-US" altLang="zh-CN" sz="2400" dirty="0"/>
              <a:t>build task creates a minified version of the bundle and copies all of the web part assets, including the web part bundle, into the temp\deploy folder.  The .</a:t>
            </a:r>
            <a:r>
              <a:rPr lang="en-US" altLang="zh-CN" sz="2400" dirty="0" err="1"/>
              <a:t>sppkg</a:t>
            </a:r>
            <a:r>
              <a:rPr lang="en-US" altLang="zh-CN" sz="2400" dirty="0"/>
              <a:t> file is generated in the </a:t>
            </a:r>
            <a:r>
              <a:rPr lang="en-US" altLang="zh-CN" sz="2400" dirty="0" err="1"/>
              <a:t>sharepoint</a:t>
            </a:r>
            <a:r>
              <a:rPr lang="en-US" altLang="zh-CN" sz="2400" dirty="0"/>
              <a:t>\solution folder. </a:t>
            </a:r>
          </a:p>
          <a:p>
            <a:pPr marL="0" indent="0">
              <a:buNone/>
            </a:pPr>
            <a:endParaRPr lang="en-US" sz="2400" dirty="0"/>
          </a:p>
        </p:txBody>
      </p:sp>
      <p:sp>
        <p:nvSpPr>
          <p:cNvPr id="5" name="Rectangle 4"/>
          <p:cNvSpPr/>
          <p:nvPr/>
        </p:nvSpPr>
        <p:spPr bwMode="auto">
          <a:xfrm>
            <a:off x="399244" y="1777227"/>
            <a:ext cx="4752528" cy="432048"/>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bundle --ship</a:t>
            </a:r>
          </a:p>
        </p:txBody>
      </p:sp>
      <p:sp>
        <p:nvSpPr>
          <p:cNvPr id="6" name="Rectangle 5"/>
          <p:cNvSpPr/>
          <p:nvPr/>
        </p:nvSpPr>
        <p:spPr bwMode="auto">
          <a:xfrm>
            <a:off x="399244" y="2969489"/>
            <a:ext cx="4752528" cy="432445"/>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gulp package-solution --ship</a:t>
            </a:r>
            <a:endParaRPr lang="fi-FI" sz="2000" dirty="0">
              <a:gradFill>
                <a:gsLst>
                  <a:gs pos="0">
                    <a:srgbClr val="FFFFFF"/>
                  </a:gs>
                  <a:gs pos="100000">
                    <a:srgbClr val="FFFFFF"/>
                  </a:gs>
                </a:gsLst>
                <a:lin ang="5400000" scaled="0"/>
              </a:gradFill>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399244" y="5047600"/>
            <a:ext cx="5658141" cy="1276416"/>
          </a:xfrm>
          <a:prstGeom prst="rect">
            <a:avLst/>
          </a:prstGeom>
        </p:spPr>
      </p:pic>
      <p:pic>
        <p:nvPicPr>
          <p:cNvPr id="2" name="Picture 1"/>
          <p:cNvPicPr>
            <a:picLocks noChangeAspect="1"/>
          </p:cNvPicPr>
          <p:nvPr/>
        </p:nvPicPr>
        <p:blipFill>
          <a:blip r:embed="rId3"/>
          <a:stretch>
            <a:fillRect/>
          </a:stretch>
        </p:blipFill>
        <p:spPr>
          <a:xfrm>
            <a:off x="6218237" y="5041800"/>
            <a:ext cx="5962650" cy="1047750"/>
          </a:xfrm>
          <a:prstGeom prst="rect">
            <a:avLst/>
          </a:prstGeom>
        </p:spPr>
      </p:pic>
    </p:spTree>
    <p:extLst>
      <p:ext uri="{BB962C8B-B14F-4D97-AF65-F5344CB8AC3E}">
        <p14:creationId xmlns:p14="http://schemas.microsoft.com/office/powerpoint/2010/main" val="23577677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App to the SharePoint App Catalog</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Go to your Office 365 App Catalog site</a:t>
            </a:r>
            <a:endParaRPr lang="en-US" sz="2400" dirty="0"/>
          </a:p>
          <a:p>
            <a:r>
              <a:rPr lang="en-US" altLang="zh-CN" sz="2400" dirty="0"/>
              <a:t>In the left sidebar, choose Apps for SharePoint</a:t>
            </a:r>
          </a:p>
          <a:p>
            <a:r>
              <a:rPr lang="en-US" sz="2400" dirty="0"/>
              <a:t>Upload the updated package (.</a:t>
            </a:r>
            <a:r>
              <a:rPr lang="en-US" sz="2400" dirty="0" err="1"/>
              <a:t>sp</a:t>
            </a:r>
            <a:r>
              <a:rPr lang="en-US" altLang="zh-CN" sz="2400" dirty="0" err="1"/>
              <a:t>pkg</a:t>
            </a:r>
            <a:r>
              <a:rPr lang="en-US" sz="2400" dirty="0"/>
              <a:t> file) for the web part</a:t>
            </a:r>
          </a:p>
          <a:p>
            <a:endParaRPr lang="en-US" sz="2400" dirty="0"/>
          </a:p>
          <a:p>
            <a:pPr marL="0" indent="0">
              <a:buNone/>
            </a:pPr>
            <a:endParaRPr lang="en-US" altLang="zh-CN"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755451" y="2705174"/>
            <a:ext cx="6038850" cy="1571625"/>
          </a:xfrm>
          <a:prstGeom prst="rect">
            <a:avLst/>
          </a:prstGeom>
        </p:spPr>
      </p:pic>
    </p:spTree>
    <p:extLst>
      <p:ext uri="{BB962C8B-B14F-4D97-AF65-F5344CB8AC3E}">
        <p14:creationId xmlns:p14="http://schemas.microsoft.com/office/powerpoint/2010/main" val="34374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6303576" cy="2286000"/>
          </a:xfrm>
        </p:spPr>
        <p:txBody>
          <a:bodyPr/>
          <a:lstStyle/>
          <a:p>
            <a:r>
              <a:rPr lang="en-US" sz="4400" dirty="0"/>
              <a:t>Using Azure Storage</a:t>
            </a:r>
          </a:p>
        </p:txBody>
      </p:sp>
      <p:sp>
        <p:nvSpPr>
          <p:cNvPr id="6" name="Text Placeholder 5"/>
          <p:cNvSpPr>
            <a:spLocks noGrp="1"/>
          </p:cNvSpPr>
          <p:nvPr>
            <p:ph type="body" sz="quarter" idx="14"/>
          </p:nvPr>
        </p:nvSpPr>
        <p:spPr/>
        <p:txBody>
          <a:bodyPr/>
          <a:lstStyle/>
          <a:p>
            <a:pPr lvl="0"/>
            <a:endParaRPr lang="en-US" dirty="0"/>
          </a:p>
        </p:txBody>
      </p:sp>
    </p:spTree>
    <p:extLst>
      <p:ext uri="{BB962C8B-B14F-4D97-AF65-F5344CB8AC3E}">
        <p14:creationId xmlns:p14="http://schemas.microsoft.com/office/powerpoint/2010/main" val="216731306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the updated web part assets to CDN</a:t>
            </a:r>
          </a:p>
        </p:txBody>
      </p:sp>
      <p:sp>
        <p:nvSpPr>
          <p:cNvPr id="40" name="Text Placeholder 2"/>
          <p:cNvSpPr txBox="1">
            <a:spLocks/>
          </p:cNvSpPr>
          <p:nvPr/>
        </p:nvSpPr>
        <p:spPr>
          <a:xfrm>
            <a:off x="274638" y="1212850"/>
            <a:ext cx="11887200" cy="451666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See the following sections for more information about CDN deployments</a:t>
            </a:r>
          </a:p>
          <a:p>
            <a:pPr marL="0" indent="0">
              <a:buNone/>
            </a:pPr>
            <a:r>
              <a:rPr lang="en-US" sz="2400" dirty="0"/>
              <a:t>	</a:t>
            </a:r>
          </a:p>
          <a:p>
            <a:pPr marL="0" indent="0">
              <a:buNone/>
            </a:pPr>
            <a:r>
              <a:rPr lang="en-US" sz="2400" dirty="0"/>
              <a:t>	Deploying to SharePoint CDN</a:t>
            </a:r>
          </a:p>
          <a:p>
            <a:pPr marL="0" indent="0">
              <a:buNone/>
            </a:pPr>
            <a:r>
              <a:rPr lang="en-US" sz="2400" dirty="0"/>
              <a:t>	Deploying to Azure Storage CDN</a:t>
            </a:r>
          </a:p>
          <a:p>
            <a:pPr marL="0" indent="0">
              <a:buNone/>
            </a:pPr>
            <a:endParaRPr lang="en-US" sz="2400" dirty="0"/>
          </a:p>
          <a:p>
            <a:pPr marL="0" indent="0">
              <a:buNone/>
            </a:pPr>
            <a:endParaRPr lang="en-US" altLang="zh-CN" sz="2400" dirty="0"/>
          </a:p>
          <a:p>
            <a:pPr marL="0" indent="0">
              <a:buNone/>
            </a:pPr>
            <a:endParaRPr lang="en-US" sz="2400" dirty="0"/>
          </a:p>
        </p:txBody>
      </p:sp>
    </p:spTree>
    <p:extLst>
      <p:ext uri="{BB962C8B-B14F-4D97-AF65-F5344CB8AC3E}">
        <p14:creationId xmlns:p14="http://schemas.microsoft.com/office/powerpoint/2010/main" val="25950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1401788"/>
          </a:xfrm>
        </p:spPr>
        <p:txBody>
          <a:bodyPr/>
          <a:lstStyle/>
          <a:p>
            <a:r>
              <a:rPr lang="en-US" dirty="0"/>
              <a:t>Refresh the SharePoint page where the web part is deployed</a:t>
            </a:r>
          </a:p>
        </p:txBody>
      </p:sp>
      <p:sp>
        <p:nvSpPr>
          <p:cNvPr id="40" name="Text Placeholder 2"/>
          <p:cNvSpPr txBox="1">
            <a:spLocks/>
          </p:cNvSpPr>
          <p:nvPr/>
        </p:nvSpPr>
        <p:spPr>
          <a:xfrm>
            <a:off x="294669" y="1985094"/>
            <a:ext cx="11887200" cy="309634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You don’t need to install the App again</a:t>
            </a:r>
          </a:p>
          <a:p>
            <a:r>
              <a:rPr lang="en-US" altLang="zh-CN" sz="2400" dirty="0"/>
              <a:t>Refresh the SharePoint page where the web part was added, the update you made will take effect</a:t>
            </a:r>
          </a:p>
          <a:p>
            <a:pPr marL="0" indent="0">
              <a:buNone/>
            </a:pPr>
            <a:endParaRPr lang="en-US" sz="2400" dirty="0"/>
          </a:p>
          <a:p>
            <a:endParaRPr lang="en-US" sz="2400" dirty="0"/>
          </a:p>
          <a:p>
            <a:pPr marL="0" indent="0">
              <a:buNone/>
            </a:pPr>
            <a:endParaRPr lang="en-US" altLang="zh-CN" sz="2400" dirty="0"/>
          </a:p>
          <a:p>
            <a:pPr marL="0" indent="0">
              <a:buNone/>
            </a:pPr>
            <a:endParaRPr lang="en-US" sz="2400" dirty="0"/>
          </a:p>
        </p:txBody>
      </p:sp>
    </p:spTree>
    <p:extLst>
      <p:ext uri="{BB962C8B-B14F-4D97-AF65-F5344CB8AC3E}">
        <p14:creationId xmlns:p14="http://schemas.microsoft.com/office/powerpoint/2010/main" val="417380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Update your </a:t>
            </a:r>
            <a:r>
              <a:rPr lang="en-US" dirty="0" err="1"/>
              <a:t>webpart</a:t>
            </a:r>
            <a:endParaRPr lang="fi-FI" dirty="0"/>
          </a:p>
        </p:txBody>
      </p:sp>
    </p:spTree>
    <p:extLst>
      <p:ext uri="{BB962C8B-B14F-4D97-AF65-F5344CB8AC3E}">
        <p14:creationId xmlns:p14="http://schemas.microsoft.com/office/powerpoint/2010/main" val="3421422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32" name="Group 31">
            <a:extLst>
              <a:ext uri="{FF2B5EF4-FFF2-40B4-BE49-F238E27FC236}">
                <a16:creationId xmlns:a16="http://schemas.microsoft.com/office/drawing/2014/main" id="{CDCE8F99-D864-4232-8836-2A49F4FEBE07}"/>
              </a:ext>
            </a:extLst>
          </p:cNvPr>
          <p:cNvGrpSpPr/>
          <p:nvPr/>
        </p:nvGrpSpPr>
        <p:grpSpPr>
          <a:xfrm>
            <a:off x="2401845" y="1841078"/>
            <a:ext cx="6697109" cy="729177"/>
            <a:chOff x="2401845" y="1841078"/>
            <a:chExt cx="6697109" cy="729177"/>
          </a:xfrm>
        </p:grpSpPr>
        <p:sp>
          <p:nvSpPr>
            <p:cNvPr id="40" name="Rectangle 39">
              <a:extLst>
                <a:ext uri="{FF2B5EF4-FFF2-40B4-BE49-F238E27FC236}">
                  <a16:creationId xmlns:a16="http://schemas.microsoft.com/office/drawing/2014/main" id="{428358BA-225D-47FC-889B-46280B3C0ECD}"/>
                </a:ext>
              </a:extLst>
            </p:cNvPr>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Package and deploy</a:t>
              </a:r>
              <a:endParaRPr lang="en-US" sz="2400" kern="0" dirty="0">
                <a:ln>
                  <a:solidFill>
                    <a:srgbClr val="0072C6">
                      <a:alpha val="0"/>
                    </a:srgbClr>
                  </a:solidFill>
                </a:ln>
                <a:solidFill>
                  <a:srgbClr val="FFFFFF"/>
                </a:solidFill>
                <a:latin typeface="Segoe UI Light"/>
              </a:endParaRPr>
            </a:p>
          </p:txBody>
        </p:sp>
        <p:grpSp>
          <p:nvGrpSpPr>
            <p:cNvPr id="41" name="Group 40">
              <a:extLst>
                <a:ext uri="{FF2B5EF4-FFF2-40B4-BE49-F238E27FC236}">
                  <a16:creationId xmlns:a16="http://schemas.microsoft.com/office/drawing/2014/main" id="{BC778333-2AA7-4E6D-99EA-AF88202DB7C2}"/>
                </a:ext>
              </a:extLst>
            </p:cNvPr>
            <p:cNvGrpSpPr/>
            <p:nvPr/>
          </p:nvGrpSpPr>
          <p:grpSpPr>
            <a:xfrm>
              <a:off x="2401845" y="1917666"/>
              <a:ext cx="576000" cy="576000"/>
              <a:chOff x="8738517" y="2260867"/>
              <a:chExt cx="576000" cy="576000"/>
            </a:xfrm>
          </p:grpSpPr>
          <p:sp>
            <p:nvSpPr>
              <p:cNvPr id="42" name="Oval 41">
                <a:extLst>
                  <a:ext uri="{FF2B5EF4-FFF2-40B4-BE49-F238E27FC236}">
                    <a16:creationId xmlns:a16="http://schemas.microsoft.com/office/drawing/2014/main" id="{2E4B2716-F636-4F56-A15F-45A1A7120C6C}"/>
                  </a:ext>
                </a:extLst>
              </p:cNvPr>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3" name="Straight Arrow Connector 42">
                <a:extLst>
                  <a:ext uri="{FF2B5EF4-FFF2-40B4-BE49-F238E27FC236}">
                    <a16:creationId xmlns:a16="http://schemas.microsoft.com/office/drawing/2014/main" id="{617BAE75-3F57-42D2-B2F7-873AA60CFE41}"/>
                  </a:ext>
                </a:extLst>
              </p:cNvPr>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D6FDF22C-5DCE-46CD-8DB7-D04B737554B6}"/>
              </a:ext>
            </a:extLst>
          </p:cNvPr>
          <p:cNvGrpSpPr/>
          <p:nvPr/>
        </p:nvGrpSpPr>
        <p:grpSpPr>
          <a:xfrm>
            <a:off x="2401845" y="2650463"/>
            <a:ext cx="6697109" cy="729177"/>
            <a:chOff x="2401845" y="2650463"/>
            <a:chExt cx="6697109" cy="729177"/>
          </a:xfrm>
        </p:grpSpPr>
        <p:sp>
          <p:nvSpPr>
            <p:cNvPr id="45" name="Rectangle 44">
              <a:extLst>
                <a:ext uri="{FF2B5EF4-FFF2-40B4-BE49-F238E27FC236}">
                  <a16:creationId xmlns:a16="http://schemas.microsoft.com/office/drawing/2014/main" id="{250FC25D-5D6D-4D17-84A0-2F5F0EFCF1A7}"/>
                </a:ext>
              </a:extLst>
            </p:cNvPr>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Deploy to Azure Storage</a:t>
              </a:r>
              <a:endParaRPr lang="en-US" sz="2400" kern="0" dirty="0">
                <a:ln>
                  <a:solidFill>
                    <a:srgbClr val="0072C6">
                      <a:alpha val="0"/>
                    </a:srgbClr>
                  </a:solidFill>
                </a:ln>
                <a:solidFill>
                  <a:srgbClr val="FFFFFF"/>
                </a:solidFill>
                <a:latin typeface="Segoe UI Light"/>
              </a:endParaRPr>
            </a:p>
          </p:txBody>
        </p:sp>
        <p:grpSp>
          <p:nvGrpSpPr>
            <p:cNvPr id="46" name="Group 45">
              <a:extLst>
                <a:ext uri="{FF2B5EF4-FFF2-40B4-BE49-F238E27FC236}">
                  <a16:creationId xmlns:a16="http://schemas.microsoft.com/office/drawing/2014/main" id="{3E982C00-E85C-447D-9FB0-92F482976847}"/>
                </a:ext>
              </a:extLst>
            </p:cNvPr>
            <p:cNvGrpSpPr/>
            <p:nvPr/>
          </p:nvGrpSpPr>
          <p:grpSpPr>
            <a:xfrm>
              <a:off x="2401845" y="2718309"/>
              <a:ext cx="576000" cy="576000"/>
              <a:chOff x="8738517" y="2260867"/>
              <a:chExt cx="576000" cy="576000"/>
            </a:xfrm>
          </p:grpSpPr>
          <p:sp>
            <p:nvSpPr>
              <p:cNvPr id="47" name="Oval 46">
                <a:extLst>
                  <a:ext uri="{FF2B5EF4-FFF2-40B4-BE49-F238E27FC236}">
                    <a16:creationId xmlns:a16="http://schemas.microsoft.com/office/drawing/2014/main" id="{05D761D0-D570-4F96-8277-4AA74091EC3D}"/>
                  </a:ext>
                </a:extLst>
              </p:cNvPr>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8" name="Straight Arrow Connector 47">
                <a:extLst>
                  <a:ext uri="{FF2B5EF4-FFF2-40B4-BE49-F238E27FC236}">
                    <a16:creationId xmlns:a16="http://schemas.microsoft.com/office/drawing/2014/main" id="{16B255E9-258D-4BAD-8C34-8277097BA18E}"/>
                  </a:ext>
                </a:extLst>
              </p:cNvPr>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76FA734B-684C-4063-A8C2-17A2F7F735CA}"/>
              </a:ext>
            </a:extLst>
          </p:cNvPr>
          <p:cNvGrpSpPr/>
          <p:nvPr/>
        </p:nvGrpSpPr>
        <p:grpSpPr>
          <a:xfrm>
            <a:off x="2392583" y="3459848"/>
            <a:ext cx="6706371" cy="729177"/>
            <a:chOff x="2392583" y="3459848"/>
            <a:chExt cx="6706371" cy="729177"/>
          </a:xfrm>
        </p:grpSpPr>
        <p:sp>
          <p:nvSpPr>
            <p:cNvPr id="50" name="Rectangle 49">
              <a:extLst>
                <a:ext uri="{FF2B5EF4-FFF2-40B4-BE49-F238E27FC236}">
                  <a16:creationId xmlns:a16="http://schemas.microsoft.com/office/drawing/2014/main" id="{EC48C38B-8F04-424F-B2C1-39C1AAA96ED4}"/>
                </a:ext>
              </a:extLst>
            </p:cNvPr>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Deploy to SharePoint CDN</a:t>
              </a:r>
            </a:p>
          </p:txBody>
        </p:sp>
        <p:grpSp>
          <p:nvGrpSpPr>
            <p:cNvPr id="51" name="Group 50">
              <a:extLst>
                <a:ext uri="{FF2B5EF4-FFF2-40B4-BE49-F238E27FC236}">
                  <a16:creationId xmlns:a16="http://schemas.microsoft.com/office/drawing/2014/main" id="{AF3DBB9A-191B-47E4-8E5F-65D57B9E55F0}"/>
                </a:ext>
              </a:extLst>
            </p:cNvPr>
            <p:cNvGrpSpPr/>
            <p:nvPr/>
          </p:nvGrpSpPr>
          <p:grpSpPr>
            <a:xfrm>
              <a:off x="2392583" y="3536436"/>
              <a:ext cx="576000" cy="576000"/>
              <a:chOff x="8738517" y="2260867"/>
              <a:chExt cx="576000" cy="576000"/>
            </a:xfrm>
          </p:grpSpPr>
          <p:sp>
            <p:nvSpPr>
              <p:cNvPr id="52" name="Oval 51">
                <a:extLst>
                  <a:ext uri="{FF2B5EF4-FFF2-40B4-BE49-F238E27FC236}">
                    <a16:creationId xmlns:a16="http://schemas.microsoft.com/office/drawing/2014/main" id="{E89D2DAE-145D-470D-9633-5A65BF3C3993}"/>
                  </a:ext>
                </a:extLst>
              </p:cNvPr>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3" name="Straight Arrow Connector 52">
                <a:extLst>
                  <a:ext uri="{FF2B5EF4-FFF2-40B4-BE49-F238E27FC236}">
                    <a16:creationId xmlns:a16="http://schemas.microsoft.com/office/drawing/2014/main" id="{1E080DC9-0B71-456E-BBC3-3C383403252E}"/>
                  </a:ext>
                </a:extLst>
              </p:cNvPr>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EDD33D48-3C61-4F0E-8C39-65B62B7CE971}"/>
              </a:ext>
            </a:extLst>
          </p:cNvPr>
          <p:cNvGrpSpPr/>
          <p:nvPr/>
        </p:nvGrpSpPr>
        <p:grpSpPr>
          <a:xfrm>
            <a:off x="2392583" y="4269234"/>
            <a:ext cx="6706371" cy="729177"/>
            <a:chOff x="2392583" y="4269234"/>
            <a:chExt cx="6706371" cy="729177"/>
          </a:xfrm>
        </p:grpSpPr>
        <p:sp>
          <p:nvSpPr>
            <p:cNvPr id="55" name="Rectangle 54">
              <a:extLst>
                <a:ext uri="{FF2B5EF4-FFF2-40B4-BE49-F238E27FC236}">
                  <a16:creationId xmlns:a16="http://schemas.microsoft.com/office/drawing/2014/main" id="{E09435FB-D5BD-4C64-A1F6-C1452EB7E5AD}"/>
                </a:ext>
              </a:extLst>
            </p:cNvPr>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Update your Web Part</a:t>
              </a:r>
            </a:p>
          </p:txBody>
        </p:sp>
        <p:grpSp>
          <p:nvGrpSpPr>
            <p:cNvPr id="56" name="Group 55">
              <a:extLst>
                <a:ext uri="{FF2B5EF4-FFF2-40B4-BE49-F238E27FC236}">
                  <a16:creationId xmlns:a16="http://schemas.microsoft.com/office/drawing/2014/main" id="{2E8240CE-F9F7-4C9D-A852-DA6606DD910B}"/>
                </a:ext>
              </a:extLst>
            </p:cNvPr>
            <p:cNvGrpSpPr/>
            <p:nvPr/>
          </p:nvGrpSpPr>
          <p:grpSpPr>
            <a:xfrm>
              <a:off x="2392583" y="4354563"/>
              <a:ext cx="576000" cy="576000"/>
              <a:chOff x="8738517" y="2260867"/>
              <a:chExt cx="576000" cy="576000"/>
            </a:xfrm>
          </p:grpSpPr>
          <p:sp>
            <p:nvSpPr>
              <p:cNvPr id="57" name="Oval 56">
                <a:extLst>
                  <a:ext uri="{FF2B5EF4-FFF2-40B4-BE49-F238E27FC236}">
                    <a16:creationId xmlns:a16="http://schemas.microsoft.com/office/drawing/2014/main" id="{57D03DA3-F78E-4A2C-84E3-DDA09E2879E6}"/>
                  </a:ext>
                </a:extLst>
              </p:cNvPr>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8" name="Straight Arrow Connector 57">
                <a:extLst>
                  <a:ext uri="{FF2B5EF4-FFF2-40B4-BE49-F238E27FC236}">
                    <a16:creationId xmlns:a16="http://schemas.microsoft.com/office/drawing/2014/main" id="{879FDF47-ACB0-4173-BD67-9FA59A01AECB}"/>
                  </a:ext>
                </a:extLst>
              </p:cNvPr>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570721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1415772"/>
          </a:xfrm>
        </p:spPr>
        <p:txBody>
          <a:bodyPr/>
          <a:lstStyle/>
          <a:p>
            <a:r>
              <a:rPr lang="en-US" dirty="0"/>
              <a:t>Go to the Azure Management Portal</a:t>
            </a:r>
          </a:p>
          <a:p>
            <a:r>
              <a:rPr lang="en-US" dirty="0"/>
              <a:t>Create a new Storage Account</a:t>
            </a:r>
          </a:p>
        </p:txBody>
      </p:sp>
      <p:sp>
        <p:nvSpPr>
          <p:cNvPr id="2" name="Title 1"/>
          <p:cNvSpPr>
            <a:spLocks noGrp="1"/>
          </p:cNvSpPr>
          <p:nvPr>
            <p:ph type="title"/>
          </p:nvPr>
        </p:nvSpPr>
        <p:spPr/>
        <p:txBody>
          <a:bodyPr/>
          <a:lstStyle/>
          <a:p>
            <a:r>
              <a:rPr lang="en-US" dirty="0"/>
              <a:t>Create Azure Storage Account</a:t>
            </a:r>
          </a:p>
        </p:txBody>
      </p:sp>
      <p:pic>
        <p:nvPicPr>
          <p:cNvPr id="4" name="Picture 3"/>
          <p:cNvPicPr>
            <a:picLocks noChangeAspect="1"/>
          </p:cNvPicPr>
          <p:nvPr/>
        </p:nvPicPr>
        <p:blipFill>
          <a:blip r:embed="rId2"/>
          <a:stretch>
            <a:fillRect/>
          </a:stretch>
        </p:blipFill>
        <p:spPr>
          <a:xfrm>
            <a:off x="1407988" y="2993206"/>
            <a:ext cx="6591300" cy="2581275"/>
          </a:xfrm>
          <a:prstGeom prst="rect">
            <a:avLst/>
          </a:prstGeom>
        </p:spPr>
      </p:pic>
      <p:pic>
        <p:nvPicPr>
          <p:cNvPr id="6" name="Picture 5"/>
          <p:cNvPicPr>
            <a:picLocks noChangeAspect="1"/>
          </p:cNvPicPr>
          <p:nvPr/>
        </p:nvPicPr>
        <p:blipFill>
          <a:blip r:embed="rId3"/>
          <a:stretch>
            <a:fillRect/>
          </a:stretch>
        </p:blipFill>
        <p:spPr>
          <a:xfrm>
            <a:off x="9310184" y="1120998"/>
            <a:ext cx="1861658" cy="5366997"/>
          </a:xfrm>
          <a:prstGeom prst="rect">
            <a:avLst/>
          </a:prstGeom>
        </p:spPr>
      </p:pic>
    </p:spTree>
    <p:extLst>
      <p:ext uri="{BB962C8B-B14F-4D97-AF65-F5344CB8AC3E}">
        <p14:creationId xmlns:p14="http://schemas.microsoft.com/office/powerpoint/2010/main" val="32933539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738664"/>
          </a:xfrm>
        </p:spPr>
        <p:txBody>
          <a:bodyPr/>
          <a:lstStyle/>
          <a:p>
            <a:r>
              <a:rPr lang="en-US" dirty="0"/>
              <a:t>Create a Blob Container and copy the URL</a:t>
            </a:r>
          </a:p>
        </p:txBody>
      </p:sp>
      <p:sp>
        <p:nvSpPr>
          <p:cNvPr id="2" name="Title 1"/>
          <p:cNvSpPr>
            <a:spLocks noGrp="1"/>
          </p:cNvSpPr>
          <p:nvPr>
            <p:ph type="title"/>
          </p:nvPr>
        </p:nvSpPr>
        <p:spPr/>
        <p:txBody>
          <a:bodyPr/>
          <a:lstStyle/>
          <a:p>
            <a:r>
              <a:rPr lang="en-US" dirty="0"/>
              <a:t>Create a Blob Container in the Storage Account</a:t>
            </a:r>
          </a:p>
        </p:txBody>
      </p:sp>
      <p:pic>
        <p:nvPicPr>
          <p:cNvPr id="4" name="Picture 3"/>
          <p:cNvPicPr>
            <a:picLocks noChangeAspect="1"/>
          </p:cNvPicPr>
          <p:nvPr/>
        </p:nvPicPr>
        <p:blipFill>
          <a:blip r:embed="rId2"/>
          <a:stretch>
            <a:fillRect/>
          </a:stretch>
        </p:blipFill>
        <p:spPr>
          <a:xfrm>
            <a:off x="961653" y="2201118"/>
            <a:ext cx="4695825" cy="2305050"/>
          </a:xfrm>
          <a:prstGeom prst="rect">
            <a:avLst/>
          </a:prstGeom>
        </p:spPr>
      </p:pic>
      <p:pic>
        <p:nvPicPr>
          <p:cNvPr id="5" name="Picture 4"/>
          <p:cNvPicPr>
            <a:picLocks noChangeAspect="1"/>
          </p:cNvPicPr>
          <p:nvPr/>
        </p:nvPicPr>
        <p:blipFill>
          <a:blip r:embed="rId3"/>
          <a:stretch>
            <a:fillRect/>
          </a:stretch>
        </p:blipFill>
        <p:spPr>
          <a:xfrm>
            <a:off x="6578277" y="2201118"/>
            <a:ext cx="3000375" cy="2219325"/>
          </a:xfrm>
          <a:prstGeom prst="rect">
            <a:avLst/>
          </a:prstGeom>
        </p:spPr>
      </p:pic>
    </p:spTree>
    <p:extLst>
      <p:ext uri="{BB962C8B-B14F-4D97-AF65-F5344CB8AC3E}">
        <p14:creationId xmlns:p14="http://schemas.microsoft.com/office/powerpoint/2010/main" val="582505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960263"/>
          </a:xfrm>
        </p:spPr>
        <p:txBody>
          <a:bodyPr/>
          <a:lstStyle/>
          <a:p>
            <a:r>
              <a:rPr lang="en-US" sz="2800" dirty="0"/>
              <a:t>The Storage Account Access Key is used to automate deployments to the Azure Storage CDN, copy one of the keys</a:t>
            </a:r>
          </a:p>
        </p:txBody>
      </p:sp>
      <p:sp>
        <p:nvSpPr>
          <p:cNvPr id="2" name="Title 1"/>
          <p:cNvSpPr>
            <a:spLocks noGrp="1"/>
          </p:cNvSpPr>
          <p:nvPr>
            <p:ph type="title"/>
          </p:nvPr>
        </p:nvSpPr>
        <p:spPr/>
        <p:txBody>
          <a:bodyPr/>
          <a:lstStyle/>
          <a:p>
            <a:r>
              <a:rPr lang="en-US" dirty="0"/>
              <a:t>Obtain Storage Account Access Key</a:t>
            </a:r>
          </a:p>
        </p:txBody>
      </p:sp>
      <p:pic>
        <p:nvPicPr>
          <p:cNvPr id="5" name="Picture 4"/>
          <p:cNvPicPr>
            <a:picLocks noChangeAspect="1"/>
          </p:cNvPicPr>
          <p:nvPr/>
        </p:nvPicPr>
        <p:blipFill>
          <a:blip r:embed="rId2"/>
          <a:stretch>
            <a:fillRect/>
          </a:stretch>
        </p:blipFill>
        <p:spPr>
          <a:xfrm>
            <a:off x="2545829" y="2217067"/>
            <a:ext cx="8105775" cy="3800475"/>
          </a:xfrm>
          <a:prstGeom prst="rect">
            <a:avLst/>
          </a:prstGeom>
        </p:spPr>
      </p:pic>
    </p:spTree>
    <p:extLst>
      <p:ext uri="{BB962C8B-B14F-4D97-AF65-F5344CB8AC3E}">
        <p14:creationId xmlns:p14="http://schemas.microsoft.com/office/powerpoint/2010/main" val="3282907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72464"/>
          </a:xfrm>
        </p:spPr>
        <p:txBody>
          <a:bodyPr/>
          <a:lstStyle/>
          <a:p>
            <a:r>
              <a:rPr lang="en-US" sz="2800" dirty="0"/>
              <a:t>In the Azure Management Portal, create a new CDN Profile</a:t>
            </a:r>
          </a:p>
        </p:txBody>
      </p:sp>
      <p:sp>
        <p:nvSpPr>
          <p:cNvPr id="2" name="Title 1"/>
          <p:cNvSpPr>
            <a:spLocks noGrp="1"/>
          </p:cNvSpPr>
          <p:nvPr>
            <p:ph type="title"/>
          </p:nvPr>
        </p:nvSpPr>
        <p:spPr/>
        <p:txBody>
          <a:bodyPr/>
          <a:lstStyle/>
          <a:p>
            <a:r>
              <a:rPr lang="en-US" dirty="0"/>
              <a:t>Create CDN Profile</a:t>
            </a:r>
          </a:p>
        </p:txBody>
      </p:sp>
      <p:pic>
        <p:nvPicPr>
          <p:cNvPr id="4" name="Picture 3"/>
          <p:cNvPicPr>
            <a:picLocks noChangeAspect="1"/>
          </p:cNvPicPr>
          <p:nvPr/>
        </p:nvPicPr>
        <p:blipFill>
          <a:blip r:embed="rId2"/>
          <a:stretch>
            <a:fillRect/>
          </a:stretch>
        </p:blipFill>
        <p:spPr>
          <a:xfrm>
            <a:off x="745629" y="2204510"/>
            <a:ext cx="6029325" cy="2886075"/>
          </a:xfrm>
          <a:prstGeom prst="rect">
            <a:avLst/>
          </a:prstGeom>
        </p:spPr>
      </p:pic>
      <p:pic>
        <p:nvPicPr>
          <p:cNvPr id="7" name="Picture 6"/>
          <p:cNvPicPr>
            <a:picLocks noChangeAspect="1"/>
          </p:cNvPicPr>
          <p:nvPr/>
        </p:nvPicPr>
        <p:blipFill>
          <a:blip r:embed="rId3"/>
          <a:stretch>
            <a:fillRect/>
          </a:stretch>
        </p:blipFill>
        <p:spPr>
          <a:xfrm>
            <a:off x="7874421" y="2197104"/>
            <a:ext cx="3009900" cy="3771900"/>
          </a:xfrm>
          <a:prstGeom prst="rect">
            <a:avLst/>
          </a:prstGeom>
        </p:spPr>
      </p:pic>
    </p:spTree>
    <p:extLst>
      <p:ext uri="{BB962C8B-B14F-4D97-AF65-F5344CB8AC3E}">
        <p14:creationId xmlns:p14="http://schemas.microsoft.com/office/powerpoint/2010/main" val="15465666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72464"/>
          </a:xfrm>
        </p:spPr>
        <p:txBody>
          <a:bodyPr/>
          <a:lstStyle/>
          <a:p>
            <a:r>
              <a:rPr lang="en-US" sz="2800" dirty="0"/>
              <a:t>In the CDN Profile, create a new CDN endpoint</a:t>
            </a:r>
          </a:p>
        </p:txBody>
      </p:sp>
      <p:sp>
        <p:nvSpPr>
          <p:cNvPr id="2" name="Title 1"/>
          <p:cNvSpPr>
            <a:spLocks noGrp="1"/>
          </p:cNvSpPr>
          <p:nvPr>
            <p:ph type="title"/>
          </p:nvPr>
        </p:nvSpPr>
        <p:spPr/>
        <p:txBody>
          <a:bodyPr/>
          <a:lstStyle/>
          <a:p>
            <a:r>
              <a:rPr lang="en-US" dirty="0"/>
              <a:t>Create CDN Endpoint</a:t>
            </a:r>
          </a:p>
        </p:txBody>
      </p:sp>
      <p:pic>
        <p:nvPicPr>
          <p:cNvPr id="5" name="Picture 4"/>
          <p:cNvPicPr>
            <a:picLocks noChangeAspect="1"/>
          </p:cNvPicPr>
          <p:nvPr/>
        </p:nvPicPr>
        <p:blipFill>
          <a:blip r:embed="rId2"/>
          <a:stretch>
            <a:fillRect/>
          </a:stretch>
        </p:blipFill>
        <p:spPr>
          <a:xfrm>
            <a:off x="4634061" y="1913086"/>
            <a:ext cx="2806674" cy="4156720"/>
          </a:xfrm>
          <a:prstGeom prst="rect">
            <a:avLst/>
          </a:prstGeom>
        </p:spPr>
      </p:pic>
    </p:spTree>
    <p:extLst>
      <p:ext uri="{BB962C8B-B14F-4D97-AF65-F5344CB8AC3E}">
        <p14:creationId xmlns:p14="http://schemas.microsoft.com/office/powerpoint/2010/main" val="22696864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646878"/>
          </a:xfrm>
        </p:spPr>
        <p:txBody>
          <a:bodyPr/>
          <a:lstStyle/>
          <a:p>
            <a:pPr marL="0" indent="0">
              <a:buNone/>
            </a:pPr>
            <a:r>
              <a:rPr lang="en-US" dirty="0"/>
              <a:t>Update the account, container, and </a:t>
            </a:r>
            <a:r>
              <a:rPr lang="en-US" dirty="0" err="1"/>
              <a:t>accessKey</a:t>
            </a:r>
            <a:r>
              <a:rPr lang="en-US" dirty="0"/>
              <a:t> in the deploy-azure-</a:t>
            </a:r>
            <a:r>
              <a:rPr lang="en-US" dirty="0" err="1"/>
              <a:t>storage.json</a:t>
            </a:r>
            <a:r>
              <a:rPr lang="en-US" dirty="0"/>
              <a:t> file</a:t>
            </a:r>
            <a:r>
              <a:rPr lang="en-US" sz="2000" dirty="0">
                <a:solidFill>
                  <a:schemeClr val="tx1"/>
                </a:solidFill>
                <a:latin typeface="Segoe UI Light" pitchFamily="34" charset="0"/>
              </a:rPr>
              <a:t>	</a:t>
            </a:r>
          </a:p>
          <a:p>
            <a:pPr marL="0" indent="0">
              <a:buNone/>
            </a:pPr>
            <a:endParaRPr lang="en-US" sz="2000" dirty="0">
              <a:solidFill>
                <a:schemeClr val="tx1"/>
              </a:solidFill>
              <a:latin typeface="Segoe UI Light" pitchFamily="34" charset="0"/>
            </a:endParaRPr>
          </a:p>
          <a:p>
            <a:pPr marL="0" indent="0">
              <a:buNone/>
            </a:pPr>
            <a:r>
              <a:rPr lang="en-US" sz="2000" b="1" dirty="0">
                <a:solidFill>
                  <a:schemeClr val="tx1"/>
                </a:solidFill>
                <a:latin typeface="Segoe UI Light" pitchFamily="34" charset="0"/>
              </a:rPr>
              <a:t>account</a:t>
            </a:r>
            <a:r>
              <a:rPr lang="en-US" sz="2000" dirty="0">
                <a:solidFill>
                  <a:schemeClr val="tx1"/>
                </a:solidFill>
                <a:latin typeface="Segoe UI Light" pitchFamily="34" charset="0"/>
              </a:rPr>
              <a:t> – Storage account name</a:t>
            </a:r>
          </a:p>
          <a:p>
            <a:pPr marL="0" indent="0">
              <a:buNone/>
            </a:pPr>
            <a:r>
              <a:rPr lang="en-US" sz="2000" b="1" dirty="0">
                <a:solidFill>
                  <a:schemeClr val="tx1"/>
                </a:solidFill>
                <a:latin typeface="Segoe UI Light" pitchFamily="34" charset="0"/>
              </a:rPr>
              <a:t>container</a:t>
            </a:r>
            <a:r>
              <a:rPr lang="en-US" sz="2000" dirty="0">
                <a:solidFill>
                  <a:schemeClr val="tx1"/>
                </a:solidFill>
                <a:latin typeface="Segoe UI Light" pitchFamily="34" charset="0"/>
              </a:rPr>
              <a:t> – Name of the container you wish to use for the web part</a:t>
            </a:r>
          </a:p>
          <a:p>
            <a:pPr marL="0" indent="0">
              <a:buNone/>
            </a:pPr>
            <a:r>
              <a:rPr lang="en-US" sz="2000" b="1" dirty="0" err="1">
                <a:solidFill>
                  <a:schemeClr val="tx1"/>
                </a:solidFill>
                <a:latin typeface="Segoe UI Light" pitchFamily="34" charset="0"/>
              </a:rPr>
              <a:t>accessKey</a:t>
            </a:r>
            <a:r>
              <a:rPr lang="en-US" sz="2000" dirty="0">
                <a:solidFill>
                  <a:schemeClr val="tx1"/>
                </a:solidFill>
                <a:latin typeface="Segoe UI Light" pitchFamily="34" charset="0"/>
              </a:rPr>
              <a:t> – Storage Account Access Key</a:t>
            </a:r>
          </a:p>
        </p:txBody>
      </p:sp>
      <p:sp>
        <p:nvSpPr>
          <p:cNvPr id="2" name="Title 1"/>
          <p:cNvSpPr>
            <a:spLocks noGrp="1"/>
          </p:cNvSpPr>
          <p:nvPr>
            <p:ph type="title"/>
          </p:nvPr>
        </p:nvSpPr>
        <p:spPr/>
        <p:txBody>
          <a:bodyPr/>
          <a:lstStyle/>
          <a:p>
            <a:r>
              <a:rPr lang="en-US" sz="4400" dirty="0"/>
              <a:t>Configure the web part to deploy assets to the CDN</a:t>
            </a:r>
          </a:p>
        </p:txBody>
      </p:sp>
      <p:sp>
        <p:nvSpPr>
          <p:cNvPr id="9" name="Rectangle 8"/>
          <p:cNvSpPr/>
          <p:nvPr/>
        </p:nvSpPr>
        <p:spPr>
          <a:xfrm>
            <a:off x="385590" y="4087842"/>
            <a:ext cx="12050885" cy="1569660"/>
          </a:xfrm>
          <a:prstGeom prst="rect">
            <a:avLst/>
          </a:prstGeom>
        </p:spPr>
        <p:txBody>
          <a:bodyPr wrap="square">
            <a:spAutoFit/>
          </a:bodyPr>
          <a:lstStyle/>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workingDir</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"./temp/deploy/"</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"account"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spfxwpstorage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"container"</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helloworld-webpart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2E75B6"/>
                </a:solidFill>
                <a:latin typeface="Consolas" panose="020B0609020204030204" pitchFamily="49" charset="0"/>
              </a:rPr>
              <a:t>"</a:t>
            </a:r>
            <a:r>
              <a:rPr lang="en-US" sz="1600" dirty="0" err="1">
                <a:solidFill>
                  <a:srgbClr val="2E75B6"/>
                </a:solidFill>
                <a:latin typeface="Consolas" panose="020B0609020204030204" pitchFamily="49" charset="0"/>
              </a:rPr>
              <a:t>accessKey</a:t>
            </a:r>
            <a:r>
              <a:rPr lang="en-US" sz="1600" dirty="0">
                <a:solidFill>
                  <a:srgbClr val="2E75B6"/>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"hL2503 … "</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3336929786"/>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B91618-12B7-4EAA-BE11-BB48D740C7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331</TotalTime>
  <Words>1705</Words>
  <Application>Microsoft Office PowerPoint</Application>
  <PresentationFormat>Custom</PresentationFormat>
  <Paragraphs>243</Paragraphs>
  <Slides>33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Consolas</vt:lpstr>
      <vt:lpstr>Segoe UI</vt:lpstr>
      <vt:lpstr>Segoe UI Light</vt:lpstr>
      <vt:lpstr>Wingdings</vt:lpstr>
      <vt:lpstr>5-30719_SharePoint_Team_Template_Light</vt:lpstr>
      <vt:lpstr>Deploying SharePoint Framework components to production</vt:lpstr>
      <vt:lpstr>Agenda</vt:lpstr>
      <vt:lpstr>Using Azure Storage</vt:lpstr>
      <vt:lpstr>Create Azure Storage Account</vt:lpstr>
      <vt:lpstr>Create a Blob Container in the Storage Account</vt:lpstr>
      <vt:lpstr>Obtain Storage Account Access Key</vt:lpstr>
      <vt:lpstr>Create CDN Profile</vt:lpstr>
      <vt:lpstr>Create CDN Endpoint</vt:lpstr>
      <vt:lpstr>Configure the web part to deploy assets to the CDN</vt:lpstr>
      <vt:lpstr>Configure the web part to use the CDN </vt:lpstr>
      <vt:lpstr>Deploy web part assets to the Azure Storage Account</vt:lpstr>
      <vt:lpstr>DEMO</vt:lpstr>
      <vt:lpstr>Using SharePoint CDN</vt:lpstr>
      <vt:lpstr>Create SharePoint CDN origin</vt:lpstr>
      <vt:lpstr>Enable the SharePoint CDN origin</vt:lpstr>
      <vt:lpstr>Configure the web part to use the CDN </vt:lpstr>
      <vt:lpstr>Deploy web part assets to the SharePoint CDN</vt:lpstr>
      <vt:lpstr>DEMO</vt:lpstr>
      <vt:lpstr>Deploy assets to a CDN and configure web part</vt:lpstr>
      <vt:lpstr>Package the web part</vt:lpstr>
      <vt:lpstr>Deploy App to the SharePoint App Catalog</vt:lpstr>
      <vt:lpstr>Install the App(Not needed for Tenant Scoped solutons)</vt:lpstr>
      <vt:lpstr>Add the web part to a SharePoint page</vt:lpstr>
      <vt:lpstr>DEMO</vt:lpstr>
      <vt:lpstr>Update a web part and increment the version</vt:lpstr>
      <vt:lpstr>Update the version in the package-solution.json file</vt:lpstr>
      <vt:lpstr>Update the version in the package.json file</vt:lpstr>
      <vt:lpstr>Package the web part</vt:lpstr>
      <vt:lpstr>Deploy App to the SharePoint App Catalog</vt:lpstr>
      <vt:lpstr>Deploy the updated web part assets to CDN</vt:lpstr>
      <vt:lpstr>Refresh the SharePoint page where the web part is deployed</vt:lpstr>
      <vt:lpstr>DEMO</vt:lpstr>
      <vt:lpstr>Summary</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assets for production usage</dc:title>
  <dc:subject>&lt;Speech title here&gt;</dc:subject>
  <dc:creator>Vesa Juvonen;todd baginski</dc:creator>
  <cp:keywords>SharePoint, PnP</cp:keywords>
  <dc:description>Template: _x000d_
Formatting: _x000d_
Audience Type:</dc:description>
  <cp:lastModifiedBy>Ryan Schouten</cp:lastModifiedBy>
  <cp:revision>57</cp:revision>
  <dcterms:created xsi:type="dcterms:W3CDTF">2016-10-24T10:18:28Z</dcterms:created>
  <dcterms:modified xsi:type="dcterms:W3CDTF">2017-10-19T22:47:35Z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